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3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451" r:id="rId3"/>
    <p:sldId id="453" r:id="rId4"/>
    <p:sldId id="454" r:id="rId5"/>
    <p:sldId id="456" r:id="rId6"/>
    <p:sldId id="457" r:id="rId7"/>
    <p:sldId id="458" r:id="rId8"/>
    <p:sldId id="459" r:id="rId9"/>
    <p:sldId id="460" r:id="rId10"/>
    <p:sldId id="461" r:id="rId11"/>
    <p:sldId id="462" r:id="rId12"/>
    <p:sldId id="463" r:id="rId13"/>
    <p:sldId id="464" r:id="rId14"/>
    <p:sldId id="465" r:id="rId15"/>
    <p:sldId id="468" r:id="rId16"/>
    <p:sldId id="467" r:id="rId17"/>
    <p:sldId id="466" r:id="rId18"/>
    <p:sldId id="471" r:id="rId19"/>
    <p:sldId id="472" r:id="rId20"/>
    <p:sldId id="469" r:id="rId21"/>
    <p:sldId id="470" r:id="rId22"/>
    <p:sldId id="406" r:id="rId23"/>
  </p:sldIdLst>
  <p:sldSz cx="9144000" cy="6858000" type="screen4x3"/>
  <p:notesSz cx="6858000" cy="9144000"/>
  <p:defaultTextStyle>
    <a:defPPr>
      <a:defRPr lang="nl-NL"/>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A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01" autoAdjust="0"/>
    <p:restoredTop sz="83780" autoAdjust="0"/>
  </p:normalViewPr>
  <p:slideViewPr>
    <p:cSldViewPr snapToGrid="0" snapToObjects="1">
      <p:cViewPr>
        <p:scale>
          <a:sx n="125" d="100"/>
          <a:sy n="125" d="100"/>
        </p:scale>
        <p:origin x="12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006C221B-AD51-42CD-89D1-7AD8B5E6526C}" type="datetimeFigureOut">
              <a:rPr lang="nl-NL"/>
              <a:pPr>
                <a:defRPr/>
              </a:pPr>
              <a:t>4-10-2018</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00B00E26-AE00-433C-994C-FB511C80256E}" type="slidenum">
              <a:rPr lang="nl-NL"/>
              <a:pPr>
                <a:defRPr/>
              </a:pPr>
              <a:t>‹nr.›</a:t>
            </a:fld>
            <a:endParaRPr lang="nl-NL"/>
          </a:p>
        </p:txBody>
      </p:sp>
    </p:spTree>
    <p:extLst>
      <p:ext uri="{BB962C8B-B14F-4D97-AF65-F5344CB8AC3E}">
        <p14:creationId xmlns:p14="http://schemas.microsoft.com/office/powerpoint/2010/main" val="2021157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F8270-CE98-46B2-94D6-0900BBADBE75}" type="datetimeFigureOut">
              <a:rPr lang="nl-BE" smtClean="0"/>
              <a:t>4/10/2018</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C8ED08-5FFB-4AF0-9AD6-1DE928985D7C}" type="slidenum">
              <a:rPr lang="nl-BE" smtClean="0"/>
              <a:t>‹nr.›</a:t>
            </a:fld>
            <a:endParaRPr lang="nl-BE"/>
          </a:p>
        </p:txBody>
      </p:sp>
    </p:spTree>
    <p:extLst>
      <p:ext uri="{BB962C8B-B14F-4D97-AF65-F5344CB8AC3E}">
        <p14:creationId xmlns:p14="http://schemas.microsoft.com/office/powerpoint/2010/main" val="22847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3</a:t>
            </a:fld>
            <a:endParaRPr lang="nl-BE"/>
          </a:p>
        </p:txBody>
      </p:sp>
    </p:spTree>
    <p:extLst>
      <p:ext uri="{BB962C8B-B14F-4D97-AF65-F5344CB8AC3E}">
        <p14:creationId xmlns:p14="http://schemas.microsoft.com/office/powerpoint/2010/main" val="219522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12</a:t>
            </a:fld>
            <a:endParaRPr lang="nl-BE"/>
          </a:p>
        </p:txBody>
      </p:sp>
    </p:spTree>
    <p:extLst>
      <p:ext uri="{BB962C8B-B14F-4D97-AF65-F5344CB8AC3E}">
        <p14:creationId xmlns:p14="http://schemas.microsoft.com/office/powerpoint/2010/main" val="137296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13</a:t>
            </a:fld>
            <a:endParaRPr lang="nl-BE"/>
          </a:p>
        </p:txBody>
      </p:sp>
    </p:spTree>
    <p:extLst>
      <p:ext uri="{BB962C8B-B14F-4D97-AF65-F5344CB8AC3E}">
        <p14:creationId xmlns:p14="http://schemas.microsoft.com/office/powerpoint/2010/main" val="107132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14</a:t>
            </a:fld>
            <a:endParaRPr lang="nl-BE"/>
          </a:p>
        </p:txBody>
      </p:sp>
    </p:spTree>
    <p:extLst>
      <p:ext uri="{BB962C8B-B14F-4D97-AF65-F5344CB8AC3E}">
        <p14:creationId xmlns:p14="http://schemas.microsoft.com/office/powerpoint/2010/main" val="1766876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15</a:t>
            </a:fld>
            <a:endParaRPr lang="nl-BE"/>
          </a:p>
        </p:txBody>
      </p:sp>
    </p:spTree>
    <p:extLst>
      <p:ext uri="{BB962C8B-B14F-4D97-AF65-F5344CB8AC3E}">
        <p14:creationId xmlns:p14="http://schemas.microsoft.com/office/powerpoint/2010/main" val="339099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16</a:t>
            </a:fld>
            <a:endParaRPr lang="nl-BE"/>
          </a:p>
        </p:txBody>
      </p:sp>
    </p:spTree>
    <p:extLst>
      <p:ext uri="{BB962C8B-B14F-4D97-AF65-F5344CB8AC3E}">
        <p14:creationId xmlns:p14="http://schemas.microsoft.com/office/powerpoint/2010/main" val="176408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17</a:t>
            </a:fld>
            <a:endParaRPr lang="nl-BE"/>
          </a:p>
        </p:txBody>
      </p:sp>
    </p:spTree>
    <p:extLst>
      <p:ext uri="{BB962C8B-B14F-4D97-AF65-F5344CB8AC3E}">
        <p14:creationId xmlns:p14="http://schemas.microsoft.com/office/powerpoint/2010/main" val="3251084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18</a:t>
            </a:fld>
            <a:endParaRPr lang="nl-BE"/>
          </a:p>
        </p:txBody>
      </p:sp>
    </p:spTree>
    <p:extLst>
      <p:ext uri="{BB962C8B-B14F-4D97-AF65-F5344CB8AC3E}">
        <p14:creationId xmlns:p14="http://schemas.microsoft.com/office/powerpoint/2010/main" val="229440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19</a:t>
            </a:fld>
            <a:endParaRPr lang="nl-BE"/>
          </a:p>
        </p:txBody>
      </p:sp>
    </p:spTree>
    <p:extLst>
      <p:ext uri="{BB962C8B-B14F-4D97-AF65-F5344CB8AC3E}">
        <p14:creationId xmlns:p14="http://schemas.microsoft.com/office/powerpoint/2010/main" val="1256270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20</a:t>
            </a:fld>
            <a:endParaRPr lang="nl-BE"/>
          </a:p>
        </p:txBody>
      </p:sp>
    </p:spTree>
    <p:extLst>
      <p:ext uri="{BB962C8B-B14F-4D97-AF65-F5344CB8AC3E}">
        <p14:creationId xmlns:p14="http://schemas.microsoft.com/office/powerpoint/2010/main" val="3213535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21</a:t>
            </a:fld>
            <a:endParaRPr lang="nl-BE"/>
          </a:p>
        </p:txBody>
      </p:sp>
    </p:spTree>
    <p:extLst>
      <p:ext uri="{BB962C8B-B14F-4D97-AF65-F5344CB8AC3E}">
        <p14:creationId xmlns:p14="http://schemas.microsoft.com/office/powerpoint/2010/main" val="361604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4</a:t>
            </a:fld>
            <a:endParaRPr lang="nl-BE"/>
          </a:p>
        </p:txBody>
      </p:sp>
    </p:spTree>
    <p:extLst>
      <p:ext uri="{BB962C8B-B14F-4D97-AF65-F5344CB8AC3E}">
        <p14:creationId xmlns:p14="http://schemas.microsoft.com/office/powerpoint/2010/main" val="383011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22</a:t>
            </a:fld>
            <a:endParaRPr lang="nl-BE"/>
          </a:p>
        </p:txBody>
      </p:sp>
    </p:spTree>
    <p:extLst>
      <p:ext uri="{BB962C8B-B14F-4D97-AF65-F5344CB8AC3E}">
        <p14:creationId xmlns:p14="http://schemas.microsoft.com/office/powerpoint/2010/main" val="7205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5</a:t>
            </a:fld>
            <a:endParaRPr lang="nl-BE"/>
          </a:p>
        </p:txBody>
      </p:sp>
    </p:spTree>
    <p:extLst>
      <p:ext uri="{BB962C8B-B14F-4D97-AF65-F5344CB8AC3E}">
        <p14:creationId xmlns:p14="http://schemas.microsoft.com/office/powerpoint/2010/main" val="1326520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6</a:t>
            </a:fld>
            <a:endParaRPr lang="nl-BE"/>
          </a:p>
        </p:txBody>
      </p:sp>
    </p:spTree>
    <p:extLst>
      <p:ext uri="{BB962C8B-B14F-4D97-AF65-F5344CB8AC3E}">
        <p14:creationId xmlns:p14="http://schemas.microsoft.com/office/powerpoint/2010/main" val="411820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7</a:t>
            </a:fld>
            <a:endParaRPr lang="nl-BE"/>
          </a:p>
        </p:txBody>
      </p:sp>
    </p:spTree>
    <p:extLst>
      <p:ext uri="{BB962C8B-B14F-4D97-AF65-F5344CB8AC3E}">
        <p14:creationId xmlns:p14="http://schemas.microsoft.com/office/powerpoint/2010/main" val="3829654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8</a:t>
            </a:fld>
            <a:endParaRPr lang="nl-BE"/>
          </a:p>
        </p:txBody>
      </p:sp>
    </p:spTree>
    <p:extLst>
      <p:ext uri="{BB962C8B-B14F-4D97-AF65-F5344CB8AC3E}">
        <p14:creationId xmlns:p14="http://schemas.microsoft.com/office/powerpoint/2010/main" val="149050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9</a:t>
            </a:fld>
            <a:endParaRPr lang="nl-BE"/>
          </a:p>
        </p:txBody>
      </p:sp>
    </p:spTree>
    <p:extLst>
      <p:ext uri="{BB962C8B-B14F-4D97-AF65-F5344CB8AC3E}">
        <p14:creationId xmlns:p14="http://schemas.microsoft.com/office/powerpoint/2010/main" val="34819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10</a:t>
            </a:fld>
            <a:endParaRPr lang="nl-BE"/>
          </a:p>
        </p:txBody>
      </p:sp>
    </p:spTree>
    <p:extLst>
      <p:ext uri="{BB962C8B-B14F-4D97-AF65-F5344CB8AC3E}">
        <p14:creationId xmlns:p14="http://schemas.microsoft.com/office/powerpoint/2010/main" val="41140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1B2599C7-AADD-45A6-AFD3-A0B4657ECED7}" type="slidenum">
              <a:rPr lang="nl-BE" smtClean="0"/>
              <a:t>11</a:t>
            </a:fld>
            <a:endParaRPr lang="nl-BE"/>
          </a:p>
        </p:txBody>
      </p:sp>
    </p:spTree>
    <p:extLst>
      <p:ext uri="{BB962C8B-B14F-4D97-AF65-F5344CB8AC3E}">
        <p14:creationId xmlns:p14="http://schemas.microsoft.com/office/powerpoint/2010/main" val="885668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4" name="Afbeelding 7" descr="beeld_geselectee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49875" y="3373438"/>
            <a:ext cx="38385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8" descr="Macintosh HD:Users:nickdaenen:Desktop:logo_pxl.w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675" y="390525"/>
            <a:ext cx="14208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vak 9"/>
          <p:cNvSpPr txBox="1">
            <a:spLocks noChangeArrowheads="1"/>
          </p:cNvSpPr>
          <p:nvPr userDrawn="1"/>
        </p:nvSpPr>
        <p:spPr bwMode="auto">
          <a:xfrm>
            <a:off x="542925" y="6057900"/>
            <a:ext cx="51958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r>
              <a:rPr lang="nl-NL" sz="1200"/>
              <a:t>Hogeschool PXL – Elfde-Liniestraat 24 – B-3500 Hasselt</a:t>
            </a:r>
          </a:p>
          <a:p>
            <a:r>
              <a:rPr lang="nl-NL" sz="1200"/>
              <a:t>www.pxl.be - www.pxl.be/facebook</a:t>
            </a:r>
          </a:p>
          <a:p>
            <a:endParaRPr lang="nl-NL"/>
          </a:p>
        </p:txBody>
      </p:sp>
      <p:pic>
        <p:nvPicPr>
          <p:cNvPr id="7" name="Afbeelding 10" descr="dehogeschoolmethetnetwerk.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smtClean="0">
                <a:solidFill>
                  <a:schemeClr val="tx1"/>
                </a:solidFill>
              </a:defRPr>
            </a:lvl1pPr>
          </a:lstStyle>
          <a:p>
            <a:pPr>
              <a:defRPr/>
            </a:pPr>
            <a:fld id="{01EBA0CF-4934-43AA-90A2-88271DB57C31}" type="datetimeFigureOut">
              <a:rPr lang="nl-NL"/>
              <a:pPr>
                <a:defRPr/>
              </a:pPr>
              <a:t>4-10-2018</a:t>
            </a:fld>
            <a:endParaRPr lang="nl-NL" dirty="0"/>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smtClean="0">
                <a:solidFill>
                  <a:schemeClr val="tx1"/>
                </a:solidFill>
              </a:defRPr>
            </a:lvl1pPr>
          </a:lstStyle>
          <a:p>
            <a:pPr>
              <a:defRPr/>
            </a:pPr>
            <a:fld id="{BDAA9014-6F20-4021-B17D-28E59CABB460}" type="slidenum">
              <a:rPr lang="nl-NL"/>
              <a:pPr>
                <a:defRPr/>
              </a:pPr>
              <a:t>‹nr.›</a:t>
            </a:fld>
            <a:endParaRPr lang="nl-NL" dirty="0"/>
          </a:p>
        </p:txBody>
      </p:sp>
    </p:spTree>
    <p:extLst>
      <p:ext uri="{BB962C8B-B14F-4D97-AF65-F5344CB8AC3E}">
        <p14:creationId xmlns:p14="http://schemas.microsoft.com/office/powerpoint/2010/main" val="2556001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smtClean="0">
                <a:solidFill>
                  <a:srgbClr val="FFFFFF"/>
                </a:solidFill>
              </a:defRPr>
            </a:lvl1pPr>
          </a:lstStyle>
          <a:p>
            <a:pPr>
              <a:defRPr/>
            </a:pPr>
            <a:fld id="{48999FAA-D972-403E-A934-B050ECFE5188}" type="datetimeFigureOut">
              <a:rPr lang="nl-NL"/>
              <a:pPr>
                <a:defRPr/>
              </a:pPr>
              <a:t>4-10-2018</a:t>
            </a:fld>
            <a:endParaRPr lang="nl-NL" dirty="0"/>
          </a:p>
        </p:txBody>
      </p:sp>
      <p:sp>
        <p:nvSpPr>
          <p:cNvPr id="7" name="Tijdelijke aanduiding voor voettekst 5"/>
          <p:cNvSpPr>
            <a:spLocks noGrp="1"/>
          </p:cNvSpPr>
          <p:nvPr>
            <p:ph type="ftr" sz="quarter" idx="11"/>
          </p:nvPr>
        </p:nvSpPr>
        <p:spPr/>
        <p:txBody>
          <a:bodyPr/>
          <a:lstStyle>
            <a:lvl1pPr>
              <a:defRPr dirty="0">
                <a:solidFill>
                  <a:srgbClr val="FFFFFF"/>
                </a:solidFill>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smtClean="0">
                <a:solidFill>
                  <a:srgbClr val="FFFFFF"/>
                </a:solidFill>
              </a:defRPr>
            </a:lvl1pPr>
          </a:lstStyle>
          <a:p>
            <a:pPr>
              <a:defRPr/>
            </a:pPr>
            <a:fld id="{47BB79C4-1125-461F-A265-7F2B19AE1214}" type="slidenum">
              <a:rPr lang="nl-NL"/>
              <a:pPr>
                <a:defRPr/>
              </a:pPr>
              <a:t>‹nr.›</a:t>
            </a:fld>
            <a:endParaRPr lang="nl-NL" dirty="0"/>
          </a:p>
        </p:txBody>
      </p:sp>
    </p:spTree>
    <p:extLst>
      <p:ext uri="{BB962C8B-B14F-4D97-AF65-F5344CB8AC3E}">
        <p14:creationId xmlns:p14="http://schemas.microsoft.com/office/powerpoint/2010/main" val="49083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fld id="{03D1E136-3714-43A8-9E33-37CD7890622E}" type="datetimeFigureOut">
              <a:rPr lang="nl-NL"/>
              <a:pPr>
                <a:defRPr/>
              </a:pPr>
              <a:t>4-10-2018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A5037B78-4B32-4FF7-83A0-57CB6B7A8570}" type="slidenum">
              <a:rPr lang="nl-NL"/>
              <a:pPr>
                <a:defRPr/>
              </a:pPr>
              <a:t>‹nr.›</a:t>
            </a:fld>
            <a:endParaRPr lang="nl-NL"/>
          </a:p>
        </p:txBody>
      </p:sp>
    </p:spTree>
    <p:extLst>
      <p:ext uri="{BB962C8B-B14F-4D97-AF65-F5344CB8AC3E}">
        <p14:creationId xmlns:p14="http://schemas.microsoft.com/office/powerpoint/2010/main" val="3006480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fld id="{12559F99-C38E-44BD-B6FB-971BFB546881}" type="datetimeFigureOut">
              <a:rPr lang="nl-NL"/>
              <a:pPr>
                <a:defRPr/>
              </a:pPr>
              <a:t>4-10-2018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4F4821D3-A566-45A7-B278-3F531EE59937}" type="slidenum">
              <a:rPr lang="nl-NL"/>
              <a:pPr>
                <a:defRPr/>
              </a:pPr>
              <a:t>‹nr.›</a:t>
            </a:fld>
            <a:endParaRPr lang="nl-NL"/>
          </a:p>
        </p:txBody>
      </p:sp>
    </p:spTree>
    <p:extLst>
      <p:ext uri="{BB962C8B-B14F-4D97-AF65-F5344CB8AC3E}">
        <p14:creationId xmlns:p14="http://schemas.microsoft.com/office/powerpoint/2010/main" val="384200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3"/>
          <p:cNvSpPr>
            <a:spLocks noGrp="1"/>
          </p:cNvSpPr>
          <p:nvPr>
            <p:ph type="dt" sz="half" idx="10"/>
          </p:nvPr>
        </p:nvSpPr>
        <p:spPr/>
        <p:txBody>
          <a:bodyPr/>
          <a:lstStyle>
            <a:lvl1pPr>
              <a:defRPr/>
            </a:lvl1pPr>
          </a:lstStyle>
          <a:p>
            <a:pPr>
              <a:defRPr/>
            </a:pPr>
            <a:fld id="{AAE977D2-5090-42B3-9E37-8BDE91B8F078}" type="datetimeFigureOut">
              <a:rPr lang="nl-NL"/>
              <a:pPr>
                <a:defRPr/>
              </a:pPr>
              <a:t>4-10-2018</a:t>
            </a:fld>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9521260A-7534-434D-B582-39D435A97506}" type="slidenum">
              <a:rPr lang="nl-NL"/>
              <a:pPr>
                <a:defRPr/>
              </a:pPr>
              <a:t>‹nr.›</a:t>
            </a:fld>
            <a:endParaRPr lang="nl-NL"/>
          </a:p>
        </p:txBody>
      </p:sp>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263640" y="5761353"/>
            <a:ext cx="2881032" cy="92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954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2" name="Afbeelding 7" descr="beeldsloga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8963" y="0"/>
            <a:ext cx="541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451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lvl1pPr>
              <a:defRPr smtClean="0">
                <a:solidFill>
                  <a:srgbClr val="FFFFFF"/>
                </a:solidFill>
              </a:defRPr>
            </a:lvl1pPr>
          </a:lstStyle>
          <a:p>
            <a:pPr>
              <a:defRPr/>
            </a:pPr>
            <a:fld id="{A26EF9E6-CFB1-4940-AC38-6BA772D6F01D}" type="datetimeFigureOut">
              <a:rPr lang="nl-NL"/>
              <a:pPr>
                <a:defRPr/>
              </a:pPr>
              <a:t>4-10-2018</a:t>
            </a:fld>
            <a:endParaRPr lang="nl-NL" dirty="0"/>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endParaRPr lang="nl-NL"/>
          </a:p>
        </p:txBody>
      </p:sp>
      <p:sp>
        <p:nvSpPr>
          <p:cNvPr id="6" name="Tijdelijke aanduiding voor dianummer 5"/>
          <p:cNvSpPr>
            <a:spLocks noGrp="1"/>
          </p:cNvSpPr>
          <p:nvPr>
            <p:ph type="sldNum" sz="quarter" idx="12"/>
          </p:nvPr>
        </p:nvSpPr>
        <p:spPr/>
        <p:txBody>
          <a:bodyPr/>
          <a:lstStyle>
            <a:lvl1pPr>
              <a:defRPr smtClean="0">
                <a:solidFill>
                  <a:srgbClr val="FFFFFF"/>
                </a:solidFill>
              </a:defRPr>
            </a:lvl1pPr>
          </a:lstStyle>
          <a:p>
            <a:pPr>
              <a:defRPr/>
            </a:pPr>
            <a:fld id="{2DC05879-FBC5-40D0-956C-CC8240B4B838}" type="slidenum">
              <a:rPr lang="nl-NL"/>
              <a:pPr>
                <a:defRPr/>
              </a:pPr>
              <a:t>‹nr.›</a:t>
            </a:fld>
            <a:endParaRPr lang="nl-NL"/>
          </a:p>
        </p:txBody>
      </p:sp>
    </p:spTree>
    <p:extLst>
      <p:ext uri="{BB962C8B-B14F-4D97-AF65-F5344CB8AC3E}">
        <p14:creationId xmlns:p14="http://schemas.microsoft.com/office/powerpoint/2010/main" val="2526694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atum 4"/>
          <p:cNvSpPr>
            <a:spLocks noGrp="1"/>
          </p:cNvSpPr>
          <p:nvPr>
            <p:ph type="dt" sz="half" idx="10"/>
          </p:nvPr>
        </p:nvSpPr>
        <p:spPr/>
        <p:txBody>
          <a:bodyPr/>
          <a:lstStyle>
            <a:lvl1pPr>
              <a:defRPr/>
            </a:lvl1pPr>
          </a:lstStyle>
          <a:p>
            <a:pPr>
              <a:defRPr/>
            </a:pPr>
            <a:fld id="{D26D6AA1-A103-4117-ABB2-E39F7831AD7A}" type="datetimeFigureOut">
              <a:rPr lang="nl-NL"/>
              <a:pPr>
                <a:defRPr/>
              </a:pPr>
              <a:t>4-10-2018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pPr>
              <a:defRPr/>
            </a:pPr>
            <a:fld id="{E942195B-16DB-4648-B8AF-9ADAAF15BC5F}" type="slidenum">
              <a:rPr lang="nl-NL"/>
              <a:pPr>
                <a:defRPr/>
              </a:pPr>
              <a:t>‹nr.›</a:t>
            </a:fld>
            <a:endParaRPr lang="nl-NL"/>
          </a:p>
        </p:txBody>
      </p:sp>
    </p:spTree>
    <p:extLst>
      <p:ext uri="{BB962C8B-B14F-4D97-AF65-F5344CB8AC3E}">
        <p14:creationId xmlns:p14="http://schemas.microsoft.com/office/powerpoint/2010/main" val="251860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6"/>
          <p:cNvSpPr>
            <a:spLocks noGrp="1"/>
          </p:cNvSpPr>
          <p:nvPr>
            <p:ph type="dt" sz="half" idx="10"/>
          </p:nvPr>
        </p:nvSpPr>
        <p:spPr/>
        <p:txBody>
          <a:bodyPr/>
          <a:lstStyle>
            <a:lvl1pPr>
              <a:defRPr/>
            </a:lvl1pPr>
          </a:lstStyle>
          <a:p>
            <a:pPr>
              <a:defRPr/>
            </a:pPr>
            <a:fld id="{1DDA7CD8-84B9-4136-9ABA-0EB2CE2C6ADE}" type="datetimeFigureOut">
              <a:rPr lang="nl-NL"/>
              <a:pPr>
                <a:defRPr/>
              </a:pPr>
              <a:t>4-10-2018</a:t>
            </a:fld>
            <a:endParaRPr lang="nl-NL"/>
          </a:p>
        </p:txBody>
      </p:sp>
      <p:sp>
        <p:nvSpPr>
          <p:cNvPr id="9" name="Tijdelijke aanduiding voor voettekst 7"/>
          <p:cNvSpPr>
            <a:spLocks noGrp="1"/>
          </p:cNvSpPr>
          <p:nvPr>
            <p:ph type="ftr" sz="quarter" idx="11"/>
          </p:nvPr>
        </p:nvSpPr>
        <p:spPr/>
        <p:txBody>
          <a:bodyPr/>
          <a:lstStyle>
            <a:lvl1pPr>
              <a:defRPr/>
            </a:lvl1pPr>
          </a:lstStyle>
          <a:p>
            <a:pPr>
              <a:defRPr/>
            </a:pPr>
            <a:endParaRPr lang="nl-NL"/>
          </a:p>
        </p:txBody>
      </p:sp>
      <p:sp>
        <p:nvSpPr>
          <p:cNvPr id="10" name="Tijdelijke aanduiding voor dianummer 8"/>
          <p:cNvSpPr>
            <a:spLocks noGrp="1"/>
          </p:cNvSpPr>
          <p:nvPr>
            <p:ph type="sldNum" sz="quarter" idx="12"/>
          </p:nvPr>
        </p:nvSpPr>
        <p:spPr/>
        <p:txBody>
          <a:bodyPr/>
          <a:lstStyle>
            <a:lvl1pPr>
              <a:defRPr/>
            </a:lvl1pPr>
          </a:lstStyle>
          <a:p>
            <a:pPr>
              <a:defRPr/>
            </a:pPr>
            <a:fld id="{D7F12E20-D539-4893-9750-EE55A3D4A0A1}" type="slidenum">
              <a:rPr lang="nl-NL"/>
              <a:pPr>
                <a:defRPr/>
              </a:pPr>
              <a:t>‹nr.›</a:t>
            </a:fld>
            <a:endParaRPr lang="nl-NL"/>
          </a:p>
        </p:txBody>
      </p:sp>
    </p:spTree>
    <p:extLst>
      <p:ext uri="{BB962C8B-B14F-4D97-AF65-F5344CB8AC3E}">
        <p14:creationId xmlns:p14="http://schemas.microsoft.com/office/powerpoint/2010/main" val="3884548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4" name="Tijdelijke aanduiding voor datum 2"/>
          <p:cNvSpPr>
            <a:spLocks noGrp="1"/>
          </p:cNvSpPr>
          <p:nvPr>
            <p:ph type="dt" sz="half" idx="10"/>
          </p:nvPr>
        </p:nvSpPr>
        <p:spPr/>
        <p:txBody>
          <a:bodyPr/>
          <a:lstStyle>
            <a:lvl1pPr>
              <a:defRPr/>
            </a:lvl1pPr>
          </a:lstStyle>
          <a:p>
            <a:pPr>
              <a:defRPr/>
            </a:pPr>
            <a:fld id="{1232D3AE-912A-4C9D-9A31-F2F75C87D3A0}" type="datetimeFigureOut">
              <a:rPr lang="nl-NL"/>
              <a:pPr>
                <a:defRPr/>
              </a:pPr>
              <a:t>4-10-2018</a:t>
            </a:fld>
            <a:endParaRPr lang="nl-NL"/>
          </a:p>
        </p:txBody>
      </p:sp>
      <p:sp>
        <p:nvSpPr>
          <p:cNvPr id="5" name="Tijdelijke aanduiding voor voettekst 3"/>
          <p:cNvSpPr>
            <a:spLocks noGrp="1"/>
          </p:cNvSpPr>
          <p:nvPr>
            <p:ph type="ftr" sz="quarter" idx="11"/>
          </p:nvPr>
        </p:nvSpPr>
        <p:spPr/>
        <p:txBody>
          <a:bodyPr/>
          <a:lstStyle>
            <a:lvl1pPr>
              <a:defRPr/>
            </a:lvl1pPr>
          </a:lstStyle>
          <a:p>
            <a:pPr>
              <a:defRPr/>
            </a:pPr>
            <a:endParaRPr lang="nl-NL"/>
          </a:p>
        </p:txBody>
      </p:sp>
      <p:sp>
        <p:nvSpPr>
          <p:cNvPr id="6" name="Tijdelijke aanduiding voor dianummer 4"/>
          <p:cNvSpPr>
            <a:spLocks noGrp="1"/>
          </p:cNvSpPr>
          <p:nvPr>
            <p:ph type="sldNum" sz="quarter" idx="12"/>
          </p:nvPr>
        </p:nvSpPr>
        <p:spPr/>
        <p:txBody>
          <a:bodyPr/>
          <a:lstStyle>
            <a:lvl1pPr>
              <a:defRPr/>
            </a:lvl1pPr>
          </a:lstStyle>
          <a:p>
            <a:pPr>
              <a:defRPr/>
            </a:pPr>
            <a:fld id="{DAA01FCF-B153-4F88-8EC8-262700D98589}" type="slidenum">
              <a:rPr lang="nl-NL"/>
              <a:pPr>
                <a:defRPr/>
              </a:pPr>
              <a:t>‹nr.›</a:t>
            </a:fld>
            <a:endParaRPr lang="nl-NL"/>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263640" y="5761353"/>
            <a:ext cx="2881032" cy="92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62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pPr>
              <a:defRPr/>
            </a:pPr>
            <a:fld id="{561A6C72-799D-4DEC-A737-EE6E96814F72}" type="datetimeFigureOut">
              <a:rPr lang="nl-NL"/>
              <a:pPr>
                <a:defRPr/>
              </a:pPr>
              <a:t>4-10-2018</a:t>
            </a:fld>
            <a:endParaRPr lang="nl-NL"/>
          </a:p>
        </p:txBody>
      </p:sp>
      <p:sp>
        <p:nvSpPr>
          <p:cNvPr id="4" name="Tijdelijke aanduiding voor voettekst 2"/>
          <p:cNvSpPr>
            <a:spLocks noGrp="1"/>
          </p:cNvSpPr>
          <p:nvPr>
            <p:ph type="ftr" sz="quarter" idx="11"/>
          </p:nvPr>
        </p:nvSpPr>
        <p:spPr/>
        <p:txBody>
          <a:bodyPr/>
          <a:lstStyle>
            <a:lvl1pPr>
              <a:defRPr/>
            </a:lvl1pPr>
          </a:lstStyle>
          <a:p>
            <a:pPr>
              <a:defRPr/>
            </a:pPr>
            <a:endParaRPr lang="nl-NL"/>
          </a:p>
        </p:txBody>
      </p:sp>
      <p:sp>
        <p:nvSpPr>
          <p:cNvPr id="5" name="Tijdelijke aanduiding voor dianummer 3"/>
          <p:cNvSpPr>
            <a:spLocks noGrp="1"/>
          </p:cNvSpPr>
          <p:nvPr>
            <p:ph type="sldNum" sz="quarter" idx="12"/>
          </p:nvPr>
        </p:nvSpPr>
        <p:spPr/>
        <p:txBody>
          <a:bodyPr/>
          <a:lstStyle>
            <a:lvl1pPr>
              <a:defRPr/>
            </a:lvl1pPr>
          </a:lstStyle>
          <a:p>
            <a:pPr>
              <a:defRPr/>
            </a:pPr>
            <a:fld id="{39354B23-DB28-47BE-BA64-0DCD9173E97C}" type="slidenum">
              <a:rPr lang="nl-NL"/>
              <a:pPr>
                <a:defRPr/>
              </a:pPr>
              <a:t>‹nr.›</a:t>
            </a:fld>
            <a:endParaRPr lang="nl-NL"/>
          </a:p>
        </p:txBody>
      </p:sp>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263640" y="5761353"/>
            <a:ext cx="2881032" cy="926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91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lvl1pPr>
          </a:lstStyle>
          <a:p>
            <a:pPr>
              <a:defRPr/>
            </a:pPr>
            <a:fld id="{1106362F-589C-4006-9A8E-A2310CEA0622}" type="datetimeFigureOut">
              <a:rPr lang="nl-NL"/>
              <a:pPr>
                <a:defRPr/>
              </a:pPr>
              <a:t>4-10-2018</a:t>
            </a:fld>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pPr>
              <a:defRPr/>
            </a:pPr>
            <a:fld id="{68747E9D-B5EC-42CF-A238-3348967D7D69}" type="slidenum">
              <a:rPr lang="nl-NL"/>
              <a:pPr>
                <a:defRPr/>
              </a:pPr>
              <a:t>‹nr.›</a:t>
            </a:fld>
            <a:endParaRPr lang="nl-NL"/>
          </a:p>
        </p:txBody>
      </p:sp>
    </p:spTree>
    <p:extLst>
      <p:ext uri="{BB962C8B-B14F-4D97-AF65-F5344CB8AC3E}">
        <p14:creationId xmlns:p14="http://schemas.microsoft.com/office/powerpoint/2010/main" val="74192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Titelstijl van model bewerken</a:t>
            </a:r>
            <a:endParaRPr lang="nl-NL"/>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Klik om de tekststijl van het model te bewerken</a:t>
            </a:r>
          </a:p>
          <a:p>
            <a:pPr lvl="1"/>
            <a:r>
              <a:rPr lang="en-US"/>
              <a:t>Tweede niveau</a:t>
            </a:r>
          </a:p>
          <a:p>
            <a:pPr lvl="2"/>
            <a:r>
              <a:rPr lang="en-US"/>
              <a:t>Derde niveau</a:t>
            </a:r>
          </a:p>
          <a:p>
            <a:pPr lvl="3"/>
            <a:r>
              <a:rPr lang="en-US"/>
              <a:t>Vierde niveau</a:t>
            </a:r>
          </a:p>
          <a:p>
            <a:pPr lvl="4"/>
            <a:r>
              <a:rPr lang="en-US"/>
              <a:t>Vijfde niveau</a:t>
            </a:r>
            <a:endParaRPr lang="nl-NL"/>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1C882FE5-563A-4F16-88C7-5CE5B36135EE}" type="datetimeFigureOut">
              <a:rPr lang="nl-NL"/>
              <a:pPr>
                <a:defRPr/>
              </a:pPr>
              <a:t>4-10-2018</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41AE2DE2-4C1E-4146-9F00-BCDAF148793B}" type="slidenum">
              <a:rPr lang="nl-NL"/>
              <a:pPr>
                <a:defRPr/>
              </a:pPr>
              <a:t>‹nr.›</a:t>
            </a:fld>
            <a:endParaRPr lang="nl-NL"/>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mailto:bibliotheek@pxl.b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hyperlink" Target="http://www.pxl.b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ctrTitle"/>
          </p:nvPr>
        </p:nvSpPr>
        <p:spPr>
          <a:xfrm>
            <a:off x="531812" y="1903413"/>
            <a:ext cx="8612187" cy="1470025"/>
          </a:xfrm>
        </p:spPr>
        <p:txBody>
          <a:bodyPr/>
          <a:lstStyle/>
          <a:p>
            <a:r>
              <a:rPr lang="nl-BE" sz="3800" dirty="0"/>
              <a:t>Wegwijs in </a:t>
            </a:r>
            <a:r>
              <a:rPr lang="nl-BE" sz="3800" dirty="0" err="1"/>
              <a:t>Gopress</a:t>
            </a:r>
            <a:endParaRPr lang="nl-BE" sz="3800" dirty="0"/>
          </a:p>
        </p:txBody>
      </p:sp>
      <p:sp>
        <p:nvSpPr>
          <p:cNvPr id="6" name="Subtitel 2"/>
          <p:cNvSpPr>
            <a:spLocks noGrp="1"/>
          </p:cNvSpPr>
          <p:nvPr>
            <p:ph type="subTitle" idx="1"/>
          </p:nvPr>
        </p:nvSpPr>
        <p:spPr>
          <a:xfrm>
            <a:off x="542924" y="3138985"/>
            <a:ext cx="8478245" cy="1705970"/>
          </a:xfrm>
        </p:spPr>
        <p:txBody>
          <a:bodyPr/>
          <a:lstStyle/>
          <a:p>
            <a:r>
              <a:rPr lang="nl-NL" sz="2800" dirty="0"/>
              <a:t>Handleiding voor het gebruik van de databank </a:t>
            </a:r>
            <a:r>
              <a:rPr lang="nl-NL" sz="2800" dirty="0" err="1"/>
              <a:t>Gopress</a:t>
            </a:r>
            <a:endParaRPr lang="nl-BE" sz="2800" dirty="0"/>
          </a:p>
        </p:txBody>
      </p:sp>
      <p:sp>
        <p:nvSpPr>
          <p:cNvPr id="4" name="Tekstvak 3"/>
          <p:cNvSpPr txBox="1"/>
          <p:nvPr/>
        </p:nvSpPr>
        <p:spPr>
          <a:xfrm>
            <a:off x="5881476" y="6611550"/>
            <a:ext cx="2742354" cy="307777"/>
          </a:xfrm>
          <a:prstGeom prst="rect">
            <a:avLst/>
          </a:prstGeom>
          <a:noFill/>
        </p:spPr>
        <p:txBody>
          <a:bodyPr wrap="none" rtlCol="0">
            <a:spAutoFit/>
          </a:bodyPr>
          <a:lstStyle/>
          <a:p>
            <a:r>
              <a:rPr lang="nl-BE" sz="1400" b="1" dirty="0">
                <a:solidFill>
                  <a:schemeClr val="bg1"/>
                </a:solidFill>
              </a:rPr>
              <a:t>Laatst bijgewerkt: 5 februari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1355493" y="1842214"/>
            <a:ext cx="5906876" cy="3862930"/>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0" y="770628"/>
            <a:ext cx="86428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buFont typeface="+mj-lt"/>
              <a:buAutoNum type="arabicPeriod" startAt="8"/>
            </a:pPr>
            <a:r>
              <a:rPr lang="nl-BE" sz="2000" dirty="0">
                <a:latin typeface="Calibri" pitchFamily="34" charset="0"/>
              </a:rPr>
              <a:t>Bij het ingeven van de zoekterm kun je kiezen voor ‘meer opties’. Hier kun je filteren op datum en/of de naam van de auteur en/of een titel ingeven. Klik op ‘zoeken’ of </a:t>
            </a:r>
            <a:r>
              <a:rPr lang="nl-BE" sz="2000" dirty="0" err="1">
                <a:latin typeface="Calibri" pitchFamily="34" charset="0"/>
              </a:rPr>
              <a:t>scroll</a:t>
            </a:r>
            <a:r>
              <a:rPr lang="nl-BE" sz="2000" dirty="0">
                <a:latin typeface="Calibri" pitchFamily="34" charset="0"/>
              </a:rPr>
              <a:t> naar onder.</a:t>
            </a:r>
          </a:p>
        </p:txBody>
      </p:sp>
      <p:cxnSp>
        <p:nvCxnSpPr>
          <p:cNvPr id="9" name="Rechte verbindingslijn met pijl 8"/>
          <p:cNvCxnSpPr/>
          <p:nvPr/>
        </p:nvCxnSpPr>
        <p:spPr>
          <a:xfrm>
            <a:off x="532533" y="2825896"/>
            <a:ext cx="822960"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Rechte verbindingslijn met pijl 9"/>
          <p:cNvCxnSpPr/>
          <p:nvPr/>
        </p:nvCxnSpPr>
        <p:spPr>
          <a:xfrm flipH="1">
            <a:off x="3894819" y="4114764"/>
            <a:ext cx="822959"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6" name="Rechteraccolade 5"/>
          <p:cNvSpPr/>
          <p:nvPr/>
        </p:nvSpPr>
        <p:spPr>
          <a:xfrm>
            <a:off x="2419071" y="4442174"/>
            <a:ext cx="203876" cy="696574"/>
          </a:xfrm>
          <a:prstGeom prst="rightBrace">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nl-BE"/>
          </a:p>
        </p:txBody>
      </p:sp>
      <p:sp>
        <p:nvSpPr>
          <p:cNvPr id="14" name="Ovaal 13"/>
          <p:cNvSpPr/>
          <p:nvPr/>
        </p:nvSpPr>
        <p:spPr>
          <a:xfrm>
            <a:off x="6278853" y="5342002"/>
            <a:ext cx="807681" cy="31547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1" name="Ovaal 10"/>
          <p:cNvSpPr/>
          <p:nvPr/>
        </p:nvSpPr>
        <p:spPr>
          <a:xfrm>
            <a:off x="6408176" y="3603346"/>
            <a:ext cx="807681" cy="31547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4" name="Tekstvak 3"/>
          <p:cNvSpPr txBox="1"/>
          <p:nvPr/>
        </p:nvSpPr>
        <p:spPr>
          <a:xfrm>
            <a:off x="4717778" y="3808751"/>
            <a:ext cx="3929833" cy="1477328"/>
          </a:xfrm>
          <a:prstGeom prst="rect">
            <a:avLst/>
          </a:prstGeom>
          <a:noFill/>
        </p:spPr>
        <p:txBody>
          <a:bodyPr wrap="square" rtlCol="0">
            <a:spAutoFit/>
          </a:bodyPr>
          <a:lstStyle/>
          <a:p>
            <a:r>
              <a:rPr lang="nl-BE" dirty="0"/>
              <a:t>‘tot’ aanpassen naar datum 2 dagen VOOR huidige dag (want je kan de artikels van vandaag en gisteren niet gratis lezen) – ‘van’ zet je dan weer op een datum voor ‘tot’.</a:t>
            </a:r>
          </a:p>
        </p:txBody>
      </p:sp>
      <p:sp>
        <p:nvSpPr>
          <p:cNvPr id="13" name="Rechthoek 12"/>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Zoeken in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176067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302" y="797322"/>
            <a:ext cx="83581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9"/>
            </a:pPr>
            <a:r>
              <a:rPr lang="nl-BE" sz="2000" dirty="0">
                <a:latin typeface="Calibri" pitchFamily="34" charset="0"/>
              </a:rPr>
              <a:t>Onderaan kun je eventueel een bron aanvinken. Je klikt op alle gewenste bronnen: magazines, websites, </a:t>
            </a:r>
            <a:r>
              <a:rPr lang="nl-BE" sz="2000" dirty="0" err="1">
                <a:latin typeface="Calibri" pitchFamily="34" charset="0"/>
              </a:rPr>
              <a:t>Tweets</a:t>
            </a:r>
            <a:r>
              <a:rPr lang="nl-BE" sz="2000" dirty="0">
                <a:latin typeface="Calibri" pitchFamily="34" charset="0"/>
              </a:rPr>
              <a:t>, Vlaamse kranten, Franstalige of andere kranten.</a:t>
            </a:r>
          </a:p>
        </p:txBody>
      </p:sp>
      <p:cxnSp>
        <p:nvCxnSpPr>
          <p:cNvPr id="9" name="Rechte verbindingslijn met pijl 8"/>
          <p:cNvCxnSpPr/>
          <p:nvPr/>
        </p:nvCxnSpPr>
        <p:spPr>
          <a:xfrm>
            <a:off x="1563096" y="2891210"/>
            <a:ext cx="822960"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Rechte verbindingslijn met pijl 12"/>
          <p:cNvCxnSpPr/>
          <p:nvPr/>
        </p:nvCxnSpPr>
        <p:spPr>
          <a:xfrm>
            <a:off x="1563096" y="4114764"/>
            <a:ext cx="822960"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3" name="Afbeelding 2"/>
          <p:cNvPicPr>
            <a:picLocks noChangeAspect="1"/>
          </p:cNvPicPr>
          <p:nvPr/>
        </p:nvPicPr>
        <p:blipFill rotWithShape="1">
          <a:blip r:embed="rId3"/>
          <a:srcRect l="18174" t="258" r="17849" b="1546"/>
          <a:stretch/>
        </p:blipFill>
        <p:spPr>
          <a:xfrm>
            <a:off x="1151616" y="1724713"/>
            <a:ext cx="4743579" cy="4097344"/>
          </a:xfrm>
          <a:prstGeom prst="rect">
            <a:avLst/>
          </a:prstGeom>
        </p:spPr>
      </p:pic>
      <p:cxnSp>
        <p:nvCxnSpPr>
          <p:cNvPr id="10" name="Rechte verbindingslijn met pijl 9"/>
          <p:cNvCxnSpPr/>
          <p:nvPr/>
        </p:nvCxnSpPr>
        <p:spPr>
          <a:xfrm flipH="1">
            <a:off x="3794896" y="1724713"/>
            <a:ext cx="401246" cy="19590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Rechte verbindingslijn met pijl 10"/>
          <p:cNvCxnSpPr/>
          <p:nvPr/>
        </p:nvCxnSpPr>
        <p:spPr>
          <a:xfrm flipH="1">
            <a:off x="3839500" y="2660653"/>
            <a:ext cx="401246" cy="19590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Rechte verbindingslijn met pijl 11"/>
          <p:cNvCxnSpPr/>
          <p:nvPr/>
        </p:nvCxnSpPr>
        <p:spPr>
          <a:xfrm flipH="1">
            <a:off x="2000702" y="4548032"/>
            <a:ext cx="401246" cy="19590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4" name="Tekstvak 13"/>
          <p:cNvSpPr txBox="1">
            <a:spLocks noChangeArrowheads="1"/>
          </p:cNvSpPr>
          <p:nvPr/>
        </p:nvSpPr>
        <p:spPr bwMode="auto">
          <a:xfrm>
            <a:off x="6108648" y="1959291"/>
            <a:ext cx="293171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eaLnBrk="1" hangingPunct="1"/>
            <a:r>
              <a:rPr lang="nl-BE" sz="2000" dirty="0">
                <a:latin typeface="Calibri" pitchFamily="34" charset="0"/>
              </a:rPr>
              <a:t>Bij alle gekozen bronnen verschijnt er een blauw vinkje. Het aantal geselecteerde kranten wordt ook aangegeven. Je kunt ook ‘alles’ ineens selecteren (per categorie of alles ineens.</a:t>
            </a:r>
          </a:p>
          <a:p>
            <a:pPr marL="0" indent="0" eaLnBrk="1" hangingPunct="1"/>
            <a:endParaRPr lang="nl-BE" sz="2000" dirty="0">
              <a:latin typeface="Calibri" pitchFamily="34" charset="0"/>
            </a:endParaRPr>
          </a:p>
          <a:p>
            <a:pPr marL="0" indent="0" eaLnBrk="1" hangingPunct="1"/>
            <a:r>
              <a:rPr lang="nl-BE" sz="2000" dirty="0">
                <a:latin typeface="Calibri" pitchFamily="34" charset="0"/>
              </a:rPr>
              <a:t>Klik op ‘zoeken’.</a:t>
            </a:r>
          </a:p>
        </p:txBody>
      </p:sp>
      <p:sp>
        <p:nvSpPr>
          <p:cNvPr id="5" name="Ovaal 4"/>
          <p:cNvSpPr/>
          <p:nvPr/>
        </p:nvSpPr>
        <p:spPr>
          <a:xfrm>
            <a:off x="1776549" y="1880894"/>
            <a:ext cx="224153" cy="15679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5" name="Ovaal 14"/>
          <p:cNvSpPr/>
          <p:nvPr/>
        </p:nvSpPr>
        <p:spPr>
          <a:xfrm>
            <a:off x="5016514" y="5490676"/>
            <a:ext cx="939772" cy="357091"/>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6" name="Rechthoek 15"/>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Zoeken in </a:t>
            </a:r>
            <a:r>
              <a:rPr lang="nl-BE" sz="3200" b="1" dirty="0" err="1">
                <a:solidFill>
                  <a:srgbClr val="58A618"/>
                </a:solidFill>
              </a:rPr>
              <a:t>Gopress</a:t>
            </a:r>
            <a:endParaRPr lang="nl-BE" sz="3200" b="1" dirty="0">
              <a:solidFill>
                <a:srgbClr val="58A618"/>
              </a:solidFill>
              <a:latin typeface="Calibri" pitchFamily="34" charset="0"/>
            </a:endParaRPr>
          </a:p>
        </p:txBody>
      </p:sp>
      <p:sp>
        <p:nvSpPr>
          <p:cNvPr id="17" name="Ovaal 16"/>
          <p:cNvSpPr/>
          <p:nvPr/>
        </p:nvSpPr>
        <p:spPr>
          <a:xfrm>
            <a:off x="1175845" y="1939337"/>
            <a:ext cx="387251" cy="461408"/>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183410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3"/>
          <a:srcRect b="2528"/>
          <a:stretch/>
        </p:blipFill>
        <p:spPr>
          <a:xfrm>
            <a:off x="3841016" y="0"/>
            <a:ext cx="5302983" cy="5708469"/>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1073291"/>
            <a:ext cx="344387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0"/>
            </a:pPr>
            <a:r>
              <a:rPr lang="nl-BE" sz="2000" dirty="0">
                <a:latin typeface="Calibri" pitchFamily="34" charset="0"/>
              </a:rPr>
              <a:t>Onderaan verschijnen nu de resultaten stuk voor stuk. In de rechterbalk staan de </a:t>
            </a:r>
            <a:r>
              <a:rPr lang="nl-BE" sz="2000" b="1" dirty="0">
                <a:latin typeface="Calibri" pitchFamily="34" charset="0"/>
              </a:rPr>
              <a:t>bronnen</a:t>
            </a:r>
            <a:r>
              <a:rPr lang="nl-BE" sz="2000" dirty="0">
                <a:latin typeface="Calibri" pitchFamily="34" charset="0"/>
              </a:rPr>
              <a:t> ‘in uw selectie’ en daarboven enkele verwante zoektermen waarop je kunt doorklikken indien gewenst.</a:t>
            </a:r>
          </a:p>
          <a:p>
            <a:pPr marL="0" indent="0" eaLnBrk="1" hangingPunct="1"/>
            <a:r>
              <a:rPr lang="nl-BE" sz="2000" dirty="0">
                <a:latin typeface="Calibri" pitchFamily="34" charset="0"/>
              </a:rPr>
              <a:t>	</a:t>
            </a:r>
          </a:p>
        </p:txBody>
      </p:sp>
      <p:sp>
        <p:nvSpPr>
          <p:cNvPr id="5" name="Rechthoek 4"/>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Zoeken in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348588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78377" y="866402"/>
            <a:ext cx="275626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1"/>
            </a:pPr>
            <a:r>
              <a:rPr lang="nl-BE" sz="2000" dirty="0">
                <a:latin typeface="Calibri" pitchFamily="34" charset="0"/>
              </a:rPr>
              <a:t>Je kunt bovenaan kiezen voor ‘</a:t>
            </a:r>
            <a:r>
              <a:rPr lang="nl-BE" sz="2000" b="1" dirty="0">
                <a:latin typeface="Calibri" pitchFamily="34" charset="0"/>
              </a:rPr>
              <a:t>compacte weergave</a:t>
            </a:r>
            <a:r>
              <a:rPr lang="nl-BE" sz="2000" dirty="0">
                <a:latin typeface="Calibri" pitchFamily="34" charset="0"/>
              </a:rPr>
              <a:t>’ en </a:t>
            </a:r>
            <a:r>
              <a:rPr lang="nl-BE" sz="2000" b="1" dirty="0">
                <a:latin typeface="Calibri" pitchFamily="34" charset="0"/>
              </a:rPr>
              <a:t>sorteren</a:t>
            </a:r>
            <a:r>
              <a:rPr lang="nl-BE" sz="2000" dirty="0">
                <a:latin typeface="Calibri" pitchFamily="34" charset="0"/>
              </a:rPr>
              <a:t> van recent =&gt; oud of andersom, op relevantie of op publicatie.</a:t>
            </a:r>
          </a:p>
        </p:txBody>
      </p:sp>
      <p:sp>
        <p:nvSpPr>
          <p:cNvPr id="9" name="Tekstvak 13"/>
          <p:cNvSpPr txBox="1">
            <a:spLocks noChangeArrowheads="1"/>
          </p:cNvSpPr>
          <p:nvPr/>
        </p:nvSpPr>
        <p:spPr bwMode="auto">
          <a:xfrm>
            <a:off x="139457" y="3719436"/>
            <a:ext cx="281274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indent="0" eaLnBrk="1" hangingPunct="1"/>
            <a:r>
              <a:rPr lang="nl-BE" sz="2000" dirty="0">
                <a:latin typeface="Calibri" pitchFamily="34" charset="0"/>
              </a:rPr>
              <a:t>Via het </a:t>
            </a:r>
            <a:r>
              <a:rPr lang="nl-BE" sz="2000" b="1" dirty="0">
                <a:latin typeface="Calibri" pitchFamily="34" charset="0"/>
              </a:rPr>
              <a:t>sterretje</a:t>
            </a:r>
            <a:r>
              <a:rPr lang="nl-BE" sz="2000" dirty="0">
                <a:latin typeface="Calibri" pitchFamily="34" charset="0"/>
              </a:rPr>
              <a:t> kun je artikels opslaan om later te lezen, via het </a:t>
            </a:r>
            <a:r>
              <a:rPr lang="nl-BE" sz="2000" b="1" dirty="0">
                <a:latin typeface="Calibri" pitchFamily="34" charset="0"/>
              </a:rPr>
              <a:t>pijltje</a:t>
            </a:r>
            <a:r>
              <a:rPr lang="nl-BE" sz="2000" dirty="0">
                <a:latin typeface="Calibri" pitchFamily="34" charset="0"/>
              </a:rPr>
              <a:t> kun je het artikel in een nieuw venster openen. </a:t>
            </a:r>
          </a:p>
        </p:txBody>
      </p:sp>
      <p:pic>
        <p:nvPicPr>
          <p:cNvPr id="10" name="Afbeelding 9"/>
          <p:cNvPicPr>
            <a:picLocks noChangeAspect="1"/>
          </p:cNvPicPr>
          <p:nvPr/>
        </p:nvPicPr>
        <p:blipFill>
          <a:blip r:embed="rId3"/>
          <a:stretch>
            <a:fillRect/>
          </a:stretch>
        </p:blipFill>
        <p:spPr>
          <a:xfrm>
            <a:off x="2952206" y="1047700"/>
            <a:ext cx="6191794" cy="4721710"/>
          </a:xfrm>
          <a:prstGeom prst="rect">
            <a:avLst/>
          </a:prstGeom>
        </p:spPr>
      </p:pic>
      <p:sp>
        <p:nvSpPr>
          <p:cNvPr id="12" name="Ovaal 11"/>
          <p:cNvSpPr/>
          <p:nvPr/>
        </p:nvSpPr>
        <p:spPr>
          <a:xfrm>
            <a:off x="7184570" y="4323805"/>
            <a:ext cx="248195" cy="25881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1" name="Ovaal 10"/>
          <p:cNvSpPr/>
          <p:nvPr/>
        </p:nvSpPr>
        <p:spPr>
          <a:xfrm>
            <a:off x="2952206" y="1167548"/>
            <a:ext cx="2351314" cy="357091"/>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3" name="Ovaal 12"/>
          <p:cNvSpPr/>
          <p:nvPr/>
        </p:nvSpPr>
        <p:spPr>
          <a:xfrm>
            <a:off x="7184570" y="3460624"/>
            <a:ext cx="248195" cy="25881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4" name="Rechthoek 13"/>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Zoeken in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392466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501111" y="1394020"/>
            <a:ext cx="8432901" cy="4263300"/>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210322"/>
            <a:ext cx="84208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2"/>
            </a:pPr>
            <a:r>
              <a:rPr lang="nl-BE" sz="2000" dirty="0">
                <a:latin typeface="Calibri" pitchFamily="34" charset="0"/>
              </a:rPr>
              <a:t>Wanneer je een gemarkeerd artikel wil lezen, klik je rechtsboven op ‘Read later’. Hierin worden alle gemarkeerde artikels verzameld.</a:t>
            </a:r>
          </a:p>
        </p:txBody>
      </p:sp>
      <p:sp>
        <p:nvSpPr>
          <p:cNvPr id="11" name="Ovaal 10"/>
          <p:cNvSpPr/>
          <p:nvPr/>
        </p:nvSpPr>
        <p:spPr>
          <a:xfrm>
            <a:off x="8021347" y="1219467"/>
            <a:ext cx="574012" cy="63546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273733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210322"/>
            <a:ext cx="84208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3"/>
            </a:pPr>
            <a:r>
              <a:rPr lang="nl-BE" sz="2000" dirty="0">
                <a:latin typeface="Calibri" pitchFamily="34" charset="0"/>
              </a:rPr>
              <a:t>Via ‘Zoek’ kom je terug bij het zoekscherm. Hier kun je ook je zoekgeschiedenis raadplegen.</a:t>
            </a:r>
          </a:p>
        </p:txBody>
      </p:sp>
      <p:pic>
        <p:nvPicPr>
          <p:cNvPr id="3" name="Afbeelding 2"/>
          <p:cNvPicPr>
            <a:picLocks noChangeAspect="1"/>
          </p:cNvPicPr>
          <p:nvPr/>
        </p:nvPicPr>
        <p:blipFill rotWithShape="1">
          <a:blip r:embed="rId3"/>
          <a:srcRect r="17974"/>
          <a:stretch/>
        </p:blipFill>
        <p:spPr>
          <a:xfrm>
            <a:off x="95129" y="1137584"/>
            <a:ext cx="8967996" cy="4420925"/>
          </a:xfrm>
          <a:prstGeom prst="rect">
            <a:avLst/>
          </a:prstGeom>
        </p:spPr>
      </p:pic>
      <p:sp>
        <p:nvSpPr>
          <p:cNvPr id="9" name="Ovaal 8"/>
          <p:cNvSpPr/>
          <p:nvPr/>
        </p:nvSpPr>
        <p:spPr>
          <a:xfrm>
            <a:off x="3391159" y="1041319"/>
            <a:ext cx="639328" cy="63546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0" name="Ovaal 9"/>
          <p:cNvSpPr/>
          <p:nvPr/>
        </p:nvSpPr>
        <p:spPr>
          <a:xfrm>
            <a:off x="1989079" y="1725498"/>
            <a:ext cx="2452292" cy="29363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224611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210322"/>
            <a:ext cx="84208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4"/>
            </a:pPr>
            <a:r>
              <a:rPr lang="nl-BE" sz="2000" dirty="0">
                <a:latin typeface="Calibri" pitchFamily="34" charset="0"/>
              </a:rPr>
              <a:t>Wanneer je een artikel in een nieuw venster opent, krijg je niet alleen het hele artikel te zien, maar kun je ook zien in welke publicatie het artikel verschenen is. Dit kun je zelfs direct aankopen indien gewenst. </a:t>
            </a:r>
          </a:p>
        </p:txBody>
      </p:sp>
      <p:pic>
        <p:nvPicPr>
          <p:cNvPr id="3" name="Afbeelding 2"/>
          <p:cNvPicPr>
            <a:picLocks noChangeAspect="1"/>
          </p:cNvPicPr>
          <p:nvPr/>
        </p:nvPicPr>
        <p:blipFill>
          <a:blip r:embed="rId3"/>
          <a:stretch>
            <a:fillRect/>
          </a:stretch>
        </p:blipFill>
        <p:spPr>
          <a:xfrm>
            <a:off x="709523" y="1766919"/>
            <a:ext cx="8003995" cy="4010435"/>
          </a:xfrm>
          <a:prstGeom prst="rect">
            <a:avLst/>
          </a:prstGeom>
        </p:spPr>
      </p:pic>
      <p:sp>
        <p:nvSpPr>
          <p:cNvPr id="11" name="Ovaal 10"/>
          <p:cNvSpPr/>
          <p:nvPr/>
        </p:nvSpPr>
        <p:spPr>
          <a:xfrm>
            <a:off x="7773746" y="2578625"/>
            <a:ext cx="939772" cy="357091"/>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356104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1552862" y="1625224"/>
            <a:ext cx="5945593" cy="4119009"/>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852023"/>
            <a:ext cx="84208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5"/>
            </a:pPr>
            <a:r>
              <a:rPr lang="nl-BE" sz="2000" dirty="0">
                <a:latin typeface="Calibri" pitchFamily="34" charset="0"/>
              </a:rPr>
              <a:t>Via ‘Kiosk’ bovenaan kun je de verschillende publicaties </a:t>
            </a:r>
            <a:r>
              <a:rPr lang="nl-BE" sz="2000" b="1" dirty="0">
                <a:latin typeface="Calibri" pitchFamily="34" charset="0"/>
              </a:rPr>
              <a:t>doorbladeren </a:t>
            </a:r>
            <a:r>
              <a:rPr lang="nl-BE" sz="2000" dirty="0">
                <a:latin typeface="Calibri" pitchFamily="34" charset="0"/>
              </a:rPr>
              <a:t>zoals een fysieke krant. Klik op de krant/het tijdschrift van je keuze.</a:t>
            </a:r>
          </a:p>
        </p:txBody>
      </p:sp>
      <p:sp>
        <p:nvSpPr>
          <p:cNvPr id="9" name="Ovaal 8"/>
          <p:cNvSpPr/>
          <p:nvPr/>
        </p:nvSpPr>
        <p:spPr>
          <a:xfrm>
            <a:off x="4538346" y="1625224"/>
            <a:ext cx="391134" cy="34536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0" name="Rechthoek 9"/>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Kiosk: kranten en tijdschriften doorbladeren</a:t>
            </a:r>
            <a:endParaRPr lang="nl-BE" sz="3200" b="1" dirty="0">
              <a:solidFill>
                <a:srgbClr val="58A618"/>
              </a:solidFill>
              <a:latin typeface="Calibri" pitchFamily="34" charset="0"/>
            </a:endParaRPr>
          </a:p>
        </p:txBody>
      </p:sp>
      <p:cxnSp>
        <p:nvCxnSpPr>
          <p:cNvPr id="12" name="Rechte verbindingslijn met pijl 11"/>
          <p:cNvCxnSpPr/>
          <p:nvPr/>
        </p:nvCxnSpPr>
        <p:spPr>
          <a:xfrm>
            <a:off x="2998159" y="3974344"/>
            <a:ext cx="641698" cy="3636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007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3"/>
          <a:srcRect l="59984" t="28762"/>
          <a:stretch/>
        </p:blipFill>
        <p:spPr>
          <a:xfrm>
            <a:off x="6068854" y="1859284"/>
            <a:ext cx="2669879" cy="3513909"/>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852023"/>
            <a:ext cx="84208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6"/>
            </a:pPr>
            <a:r>
              <a:rPr lang="nl-BE" sz="2000" dirty="0">
                <a:latin typeface="Calibri" pitchFamily="34" charset="0"/>
              </a:rPr>
              <a:t>Kies indien van toepassing de gewenste regio van de publicatie. De nieuwe editie is altijd betalend. Klik op ‘oudere publicaties’ om gratis de vorige edities te bekijken. Je kan teruggaan tot 1 week. </a:t>
            </a:r>
          </a:p>
        </p:txBody>
      </p:sp>
      <p:sp>
        <p:nvSpPr>
          <p:cNvPr id="10" name="Rechthoek 9"/>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Kiosk: kranten en tijdschriften doorbladeren</a:t>
            </a:r>
            <a:endParaRPr lang="nl-BE" sz="3200" b="1" dirty="0">
              <a:solidFill>
                <a:srgbClr val="58A618"/>
              </a:solidFill>
              <a:latin typeface="Calibri" pitchFamily="34" charset="0"/>
            </a:endParaRPr>
          </a:p>
        </p:txBody>
      </p:sp>
      <p:pic>
        <p:nvPicPr>
          <p:cNvPr id="11" name="Afbeelding 10"/>
          <p:cNvPicPr>
            <a:picLocks noChangeAspect="1"/>
          </p:cNvPicPr>
          <p:nvPr/>
        </p:nvPicPr>
        <p:blipFill rotWithShape="1">
          <a:blip r:embed="rId4"/>
          <a:srcRect l="8161" t="21793" b="9504"/>
          <a:stretch/>
        </p:blipFill>
        <p:spPr>
          <a:xfrm>
            <a:off x="117564" y="1823160"/>
            <a:ext cx="4446659" cy="1894114"/>
          </a:xfrm>
          <a:prstGeom prst="rect">
            <a:avLst/>
          </a:prstGeom>
        </p:spPr>
      </p:pic>
      <p:cxnSp>
        <p:nvCxnSpPr>
          <p:cNvPr id="13" name="Rechte verbindingslijn met pijl 12"/>
          <p:cNvCxnSpPr/>
          <p:nvPr/>
        </p:nvCxnSpPr>
        <p:spPr>
          <a:xfrm>
            <a:off x="2357503" y="3171869"/>
            <a:ext cx="641698" cy="3636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Rechte verbindingslijn met pijl 13"/>
          <p:cNvCxnSpPr/>
          <p:nvPr/>
        </p:nvCxnSpPr>
        <p:spPr>
          <a:xfrm flipH="1" flipV="1">
            <a:off x="4362994" y="2351314"/>
            <a:ext cx="1705861" cy="25337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9" name="Afbeelding 8"/>
          <p:cNvPicPr>
            <a:picLocks noChangeAspect="1"/>
          </p:cNvPicPr>
          <p:nvPr/>
        </p:nvPicPr>
        <p:blipFill rotWithShape="1">
          <a:blip r:embed="rId5"/>
          <a:srcRect t="8497"/>
          <a:stretch/>
        </p:blipFill>
        <p:spPr>
          <a:xfrm>
            <a:off x="2065907" y="3804554"/>
            <a:ext cx="3789598" cy="2062530"/>
          </a:xfrm>
          <a:prstGeom prst="rect">
            <a:avLst/>
          </a:prstGeom>
        </p:spPr>
      </p:pic>
    </p:spTree>
    <p:extLst>
      <p:ext uri="{BB962C8B-B14F-4D97-AF65-F5344CB8AC3E}">
        <p14:creationId xmlns:p14="http://schemas.microsoft.com/office/powerpoint/2010/main" val="2603165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852023"/>
            <a:ext cx="8420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7"/>
            </a:pPr>
            <a:r>
              <a:rPr lang="nl-BE" sz="2000" dirty="0">
                <a:latin typeface="Calibri" pitchFamily="34" charset="0"/>
              </a:rPr>
              <a:t>Doorblader de gewenste publicatie. Je kunt ook zoomen en knippen.</a:t>
            </a:r>
          </a:p>
        </p:txBody>
      </p:sp>
      <p:sp>
        <p:nvSpPr>
          <p:cNvPr id="10" name="Rechthoek 9"/>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Kiosk: kranten en tijdschriften doorbladeren</a:t>
            </a:r>
            <a:endParaRPr lang="nl-BE" sz="3200" b="1" dirty="0">
              <a:solidFill>
                <a:srgbClr val="58A618"/>
              </a:solidFill>
              <a:latin typeface="Calibri" pitchFamily="34" charset="0"/>
            </a:endParaRPr>
          </a:p>
        </p:txBody>
      </p:sp>
      <p:pic>
        <p:nvPicPr>
          <p:cNvPr id="4" name="Afbeelding 3"/>
          <p:cNvPicPr>
            <a:picLocks noChangeAspect="1"/>
          </p:cNvPicPr>
          <p:nvPr/>
        </p:nvPicPr>
        <p:blipFill>
          <a:blip r:embed="rId3"/>
          <a:stretch>
            <a:fillRect/>
          </a:stretch>
        </p:blipFill>
        <p:spPr>
          <a:xfrm>
            <a:off x="1151616" y="1664411"/>
            <a:ext cx="7467371" cy="3861177"/>
          </a:xfrm>
          <a:prstGeom prst="rect">
            <a:avLst/>
          </a:prstGeom>
        </p:spPr>
      </p:pic>
    </p:spTree>
    <p:extLst>
      <p:ext uri="{BB962C8B-B14F-4D97-AF65-F5344CB8AC3E}">
        <p14:creationId xmlns:p14="http://schemas.microsoft.com/office/powerpoint/2010/main" val="353897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p:cNvSpPr txBox="1">
            <a:spLocks noChangeArrowheads="1"/>
          </p:cNvSpPr>
          <p:nvPr/>
        </p:nvSpPr>
        <p:spPr bwMode="auto">
          <a:xfrm>
            <a:off x="272445" y="3882575"/>
            <a:ext cx="8686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nl-BE" sz="2400" b="1" dirty="0" err="1">
                <a:solidFill>
                  <a:srgbClr val="58A618"/>
                </a:solidFill>
                <a:latin typeface="Calibri" pitchFamily="34" charset="0"/>
              </a:rPr>
              <a:t>Gopress</a:t>
            </a:r>
            <a:r>
              <a:rPr lang="nl-BE" sz="2400" b="1" dirty="0">
                <a:latin typeface="Calibri" pitchFamily="34" charset="0"/>
              </a:rPr>
              <a:t> (vroeger </a:t>
            </a:r>
            <a:r>
              <a:rPr lang="nl-BE" sz="2400" b="1" dirty="0" err="1">
                <a:latin typeface="Calibri" pitchFamily="34" charset="0"/>
              </a:rPr>
              <a:t>Mediargus</a:t>
            </a:r>
            <a:r>
              <a:rPr lang="nl-BE" sz="2400" b="1" dirty="0">
                <a:latin typeface="Calibri" pitchFamily="34" charset="0"/>
              </a:rPr>
              <a:t>) is een databank met daarin de meeste Vlaamse kranten en magazines.</a:t>
            </a:r>
          </a:p>
          <a:p>
            <a:pPr algn="ctr" eaLnBrk="1" hangingPunct="1">
              <a:defRPr/>
            </a:pPr>
            <a:r>
              <a:rPr lang="nl-BE" sz="2400" b="1" dirty="0">
                <a:latin typeface="Calibri" pitchFamily="34" charset="0"/>
              </a:rPr>
              <a:t>BELANGRIJK: je dient je voor het eerste gebruik te registreren op deze databank. Deze </a:t>
            </a:r>
            <a:r>
              <a:rPr lang="nl-BE" sz="2400" b="1" dirty="0" err="1">
                <a:latin typeface="Calibri" pitchFamily="34" charset="0"/>
              </a:rPr>
              <a:t>powerpoint</a:t>
            </a:r>
            <a:r>
              <a:rPr lang="nl-BE" sz="2400" b="1" dirty="0">
                <a:latin typeface="Calibri" pitchFamily="34" charset="0"/>
              </a:rPr>
              <a:t> helpt je hierbij.</a:t>
            </a:r>
          </a:p>
          <a:p>
            <a:pPr algn="ctr" eaLnBrk="1" hangingPunct="1">
              <a:defRPr/>
            </a:pPr>
            <a:r>
              <a:rPr lang="nl-BE" sz="2400" b="1" i="1" dirty="0">
                <a:solidFill>
                  <a:srgbClr val="FF0000"/>
                </a:solidFill>
                <a:latin typeface="Calibri" pitchFamily="34" charset="0"/>
              </a:rPr>
              <a:t>LET OP: registeren moet gebeuren op de PXL-campus!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8026" y="1751297"/>
            <a:ext cx="6015639" cy="1933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6504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65315" y="1041319"/>
            <a:ext cx="9027623" cy="4523235"/>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1" y="210322"/>
            <a:ext cx="84208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8"/>
            </a:pPr>
            <a:r>
              <a:rPr lang="nl-BE" sz="2000" dirty="0">
                <a:latin typeface="Calibri" pitchFamily="34" charset="0"/>
              </a:rPr>
              <a:t>Wil je meer weten? Klik dan op ‘Help’ voor de meest gestelde vragen.</a:t>
            </a:r>
          </a:p>
        </p:txBody>
      </p:sp>
      <p:sp>
        <p:nvSpPr>
          <p:cNvPr id="9" name="Ovaal 8"/>
          <p:cNvSpPr/>
          <p:nvPr/>
        </p:nvSpPr>
        <p:spPr>
          <a:xfrm>
            <a:off x="3939799" y="915515"/>
            <a:ext cx="639328" cy="63546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3845382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0" y="210322"/>
            <a:ext cx="8358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19"/>
            </a:pPr>
            <a:r>
              <a:rPr lang="nl-BE" sz="2000" dirty="0">
                <a:latin typeface="Calibri" pitchFamily="34" charset="0"/>
              </a:rPr>
              <a:t>Wil je later nog eens aanmelden? Klik dan op ‘Aanmelden’</a:t>
            </a:r>
          </a:p>
        </p:txBody>
      </p:sp>
      <p:pic>
        <p:nvPicPr>
          <p:cNvPr id="3" name="Afbeelding 2"/>
          <p:cNvPicPr>
            <a:picLocks noChangeAspect="1"/>
          </p:cNvPicPr>
          <p:nvPr/>
        </p:nvPicPr>
        <p:blipFill rotWithShape="1">
          <a:blip r:embed="rId3"/>
          <a:srcRect t="2612"/>
          <a:stretch/>
        </p:blipFill>
        <p:spPr>
          <a:xfrm>
            <a:off x="501110" y="993875"/>
            <a:ext cx="4312101" cy="4529241"/>
          </a:xfrm>
          <a:prstGeom prst="rect">
            <a:avLst/>
          </a:prstGeom>
        </p:spPr>
      </p:pic>
      <p:sp>
        <p:nvSpPr>
          <p:cNvPr id="6" name="Afgeronde rechthoek 5"/>
          <p:cNvSpPr/>
          <p:nvPr/>
        </p:nvSpPr>
        <p:spPr>
          <a:xfrm>
            <a:off x="1336091" y="5290458"/>
            <a:ext cx="2220686" cy="365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pic>
        <p:nvPicPr>
          <p:cNvPr id="2" name="Afbeelding 1"/>
          <p:cNvPicPr>
            <a:picLocks noChangeAspect="1"/>
          </p:cNvPicPr>
          <p:nvPr/>
        </p:nvPicPr>
        <p:blipFill>
          <a:blip r:embed="rId4"/>
          <a:stretch>
            <a:fillRect/>
          </a:stretch>
        </p:blipFill>
        <p:spPr>
          <a:xfrm>
            <a:off x="4813212" y="990305"/>
            <a:ext cx="3827418" cy="4558938"/>
          </a:xfrm>
          <a:prstGeom prst="rect">
            <a:avLst/>
          </a:prstGeom>
        </p:spPr>
      </p:pic>
      <p:sp>
        <p:nvSpPr>
          <p:cNvPr id="10" name="Afgeronde rechthoek 9"/>
          <p:cNvSpPr/>
          <p:nvPr/>
        </p:nvSpPr>
        <p:spPr>
          <a:xfrm>
            <a:off x="5551263" y="2412275"/>
            <a:ext cx="2220686" cy="2538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128643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12"/>
          <p:cNvSpPr txBox="1">
            <a:spLocks noChangeArrowheads="1"/>
          </p:cNvSpPr>
          <p:nvPr/>
        </p:nvSpPr>
        <p:spPr bwMode="auto">
          <a:xfrm>
            <a:off x="357188" y="391520"/>
            <a:ext cx="8786812"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nl-BE" sz="2000" b="1" dirty="0">
              <a:solidFill>
                <a:srgbClr val="0A20C2"/>
              </a:solidFill>
              <a:latin typeface="Calibri" pitchFamily="34" charset="0"/>
            </a:endParaRPr>
          </a:p>
          <a:p>
            <a:pPr algn="ctr" eaLnBrk="1" hangingPunct="1"/>
            <a:r>
              <a:rPr lang="nl-BE" sz="2000" b="1" dirty="0">
                <a:latin typeface="Calibri" pitchFamily="34" charset="0"/>
              </a:rPr>
              <a:t>Veel succes met je zoekopdrachten,</a:t>
            </a:r>
          </a:p>
          <a:p>
            <a:pPr algn="ctr" eaLnBrk="1" hangingPunct="1"/>
            <a:r>
              <a:rPr lang="nl-BE" sz="2000" b="1" dirty="0">
                <a:latin typeface="Calibri" pitchFamily="34" charset="0"/>
              </a:rPr>
              <a:t>en aarzel niet om contact op te nemen</a:t>
            </a:r>
          </a:p>
          <a:p>
            <a:pPr algn="ctr" eaLnBrk="1" hangingPunct="1"/>
            <a:r>
              <a:rPr lang="nl-BE" sz="2000" b="1" dirty="0">
                <a:latin typeface="Calibri" pitchFamily="34" charset="0"/>
              </a:rPr>
              <a:t>voor meer informatie</a:t>
            </a:r>
            <a:r>
              <a:rPr lang="nl-BE" sz="2000" b="1" dirty="0">
                <a:solidFill>
                  <a:srgbClr val="0A20C2"/>
                </a:solidFill>
                <a:latin typeface="Calibri" pitchFamily="34" charset="0"/>
              </a:rPr>
              <a:t>.</a:t>
            </a:r>
          </a:p>
          <a:p>
            <a:pPr eaLnBrk="1" hangingPunct="1"/>
            <a:endParaRPr lang="nl-BE" sz="1100" dirty="0">
              <a:latin typeface="Calibri" pitchFamily="34" charset="0"/>
            </a:endParaRPr>
          </a:p>
          <a:p>
            <a:pPr eaLnBrk="1" hangingPunct="1"/>
            <a:endParaRPr lang="nl-BE" sz="11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endParaRPr lang="nl-BE" sz="1400" dirty="0">
              <a:latin typeface="Calibri" pitchFamily="34" charset="0"/>
            </a:endParaRPr>
          </a:p>
          <a:p>
            <a:pPr eaLnBrk="1" hangingPunct="1"/>
            <a:r>
              <a:rPr lang="nl-BE" sz="2000" i="1" dirty="0">
                <a:latin typeface="Calibri" pitchFamily="34" charset="0"/>
              </a:rPr>
              <a:t>PXL-Bibliotheek</a:t>
            </a:r>
          </a:p>
          <a:p>
            <a:pPr eaLnBrk="1" hangingPunct="1"/>
            <a:r>
              <a:rPr lang="nl-BE" sz="2000" b="1" i="1" dirty="0">
                <a:latin typeface="Calibri" pitchFamily="34" charset="0"/>
              </a:rPr>
              <a:t>Centraal nummer (campus Elfde Linie) 011/775641</a:t>
            </a:r>
          </a:p>
          <a:p>
            <a:pPr eaLnBrk="1" hangingPunct="1"/>
            <a:r>
              <a:rPr lang="nl-BE" sz="2000" b="1" i="1">
                <a:latin typeface="Calibri" pitchFamily="34" charset="0"/>
                <a:hlinkClick r:id="rId3"/>
              </a:rPr>
              <a:t>bibliotheek@pxl.be</a:t>
            </a:r>
            <a:r>
              <a:rPr lang="nl-BE" sz="2000" b="1" i="1">
                <a:latin typeface="Calibri" pitchFamily="34" charset="0"/>
              </a:rPr>
              <a:t>  </a:t>
            </a:r>
            <a:endParaRPr lang="nl-BE" sz="2400" b="1" i="1" dirty="0">
              <a:latin typeface="Calibri" pitchFamily="34" charset="0"/>
            </a:endParaRPr>
          </a:p>
        </p:txBody>
      </p:sp>
      <p:sp>
        <p:nvSpPr>
          <p:cNvPr id="9" name="Titel 1"/>
          <p:cNvSpPr txBox="1">
            <a:spLocks/>
          </p:cNvSpPr>
          <p:nvPr/>
        </p:nvSpPr>
        <p:spPr bwMode="auto">
          <a:xfrm>
            <a:off x="1151616" y="5948409"/>
            <a:ext cx="3720633"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Succes!</a:t>
            </a:r>
            <a:endParaRPr lang="nl-BE" sz="3600" dirty="0"/>
          </a:p>
        </p:txBody>
      </p:sp>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2890" y="2286000"/>
            <a:ext cx="3023157" cy="1945805"/>
          </a:xfrm>
          <a:prstGeom prst="rect">
            <a:avLst/>
          </a:prstGeom>
        </p:spPr>
      </p:pic>
    </p:spTree>
    <p:extLst>
      <p:ext uri="{BB962C8B-B14F-4D97-AF65-F5344CB8AC3E}">
        <p14:creationId xmlns:p14="http://schemas.microsoft.com/office/powerpoint/2010/main" val="1905968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12"/>
          <p:cNvSpPr txBox="1">
            <a:spLocks noChangeArrowheads="1"/>
          </p:cNvSpPr>
          <p:nvPr/>
        </p:nvSpPr>
        <p:spPr bwMode="auto">
          <a:xfrm>
            <a:off x="468312" y="910348"/>
            <a:ext cx="842416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a:buFont typeface="+mj-lt"/>
              <a:buAutoNum type="arabicPeriod"/>
              <a:defRPr/>
            </a:pPr>
            <a:r>
              <a:rPr lang="nl-NL" sz="2400" dirty="0">
                <a:latin typeface="Calibri" pitchFamily="34" charset="0"/>
              </a:rPr>
              <a:t>ga naar </a:t>
            </a:r>
            <a:r>
              <a:rPr lang="nl-NL" sz="2400" dirty="0">
                <a:latin typeface="Calibri" pitchFamily="34" charset="0"/>
                <a:hlinkClick r:id="rId3"/>
              </a:rPr>
              <a:t>www.pxl.be</a:t>
            </a:r>
            <a:r>
              <a:rPr lang="nl-NL" sz="2400" dirty="0">
                <a:latin typeface="Calibri" pitchFamily="34" charset="0"/>
              </a:rPr>
              <a:t>. K</a:t>
            </a:r>
            <a:r>
              <a:rPr lang="nl-BE" sz="2400" dirty="0">
                <a:latin typeface="Calibri" pitchFamily="34" charset="0"/>
              </a:rPr>
              <a:t>lik op ‘Student’ en dan ‘PXL-Bibliotheek’.</a:t>
            </a:r>
          </a:p>
          <a:p>
            <a:pPr>
              <a:defRPr/>
            </a:pPr>
            <a:endParaRPr lang="nl-BE" sz="2800" dirty="0">
              <a:latin typeface="Calibri" pitchFamily="34" charset="0"/>
            </a:endParaRPr>
          </a:p>
          <a:p>
            <a:pPr algn="ctr">
              <a:defRPr/>
            </a:pPr>
            <a:endParaRPr lang="nl-NL" sz="2800" b="1" dirty="0">
              <a:latin typeface="Calibri" pitchFamily="34" charset="0"/>
            </a:endParaRPr>
          </a:p>
          <a:p>
            <a:pPr marL="457200" indent="-457200">
              <a:buFont typeface="Arial" pitchFamily="34" charset="0"/>
              <a:buChar char="•"/>
              <a:defRPr/>
            </a:pPr>
            <a:endParaRPr lang="nl-BE" sz="2800" dirty="0">
              <a:latin typeface="Calibri" pitchFamily="34" charset="0"/>
            </a:endParaRPr>
          </a:p>
        </p:txBody>
      </p:sp>
      <p:sp>
        <p:nvSpPr>
          <p:cNvPr id="7" name="Rechthoek 11"/>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 kom je bij </a:t>
            </a:r>
            <a:r>
              <a:rPr lang="nl-BE" sz="3200" b="1" dirty="0" err="1">
                <a:solidFill>
                  <a:srgbClr val="58A618"/>
                </a:solidFill>
              </a:rPr>
              <a:t>Gopress</a:t>
            </a:r>
            <a:endParaRPr lang="nl-BE" sz="3200" b="1" dirty="0">
              <a:solidFill>
                <a:srgbClr val="58A618"/>
              </a:solidFill>
              <a:latin typeface="Calibri" pitchFamily="34" charset="0"/>
            </a:endParaRPr>
          </a:p>
        </p:txBody>
      </p:sp>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 y="1861215"/>
            <a:ext cx="9144000" cy="3872168"/>
          </a:xfrm>
          <a:prstGeom prst="rect">
            <a:avLst/>
          </a:prstGeom>
        </p:spPr>
      </p:pic>
      <p:pic>
        <p:nvPicPr>
          <p:cNvPr id="1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121" y="4746748"/>
            <a:ext cx="794179" cy="32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Tree>
    <p:extLst>
      <p:ext uri="{BB962C8B-B14F-4D97-AF65-F5344CB8AC3E}">
        <p14:creationId xmlns:p14="http://schemas.microsoft.com/office/powerpoint/2010/main" val="245662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12"/>
          <p:cNvSpPr txBox="1">
            <a:spLocks noChangeArrowheads="1"/>
          </p:cNvSpPr>
          <p:nvPr/>
        </p:nvSpPr>
        <p:spPr bwMode="auto">
          <a:xfrm>
            <a:off x="468312" y="910348"/>
            <a:ext cx="842416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a:buFont typeface="+mj-lt"/>
              <a:buAutoNum type="arabicPeriod" startAt="2"/>
              <a:defRPr/>
            </a:pPr>
            <a:r>
              <a:rPr lang="nl-BE" sz="2400" dirty="0">
                <a:latin typeface="Calibri" pitchFamily="34" charset="0"/>
              </a:rPr>
              <a:t>Klik links in het menu op ‘Databanken’.</a:t>
            </a:r>
          </a:p>
          <a:p>
            <a:pPr>
              <a:defRPr/>
            </a:pPr>
            <a:endParaRPr lang="nl-BE" sz="2800" dirty="0">
              <a:latin typeface="Calibri" pitchFamily="34" charset="0"/>
            </a:endParaRPr>
          </a:p>
          <a:p>
            <a:pPr algn="ctr">
              <a:defRPr/>
            </a:pPr>
            <a:endParaRPr lang="nl-NL" sz="2800" b="1" dirty="0">
              <a:latin typeface="Calibri" pitchFamily="34" charset="0"/>
            </a:endParaRPr>
          </a:p>
          <a:p>
            <a:pPr marL="457200" indent="-457200">
              <a:buFont typeface="Arial" pitchFamily="34" charset="0"/>
              <a:buChar char="•"/>
              <a:defRPr/>
            </a:pPr>
            <a:endParaRPr lang="nl-BE" sz="2800" dirty="0">
              <a:latin typeface="Calibri" pitchFamily="34" charset="0"/>
            </a:endParaRPr>
          </a:p>
        </p:txBody>
      </p:sp>
      <p:sp>
        <p:nvSpPr>
          <p:cNvPr id="7" name="Rechthoek 11"/>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 kom je bij </a:t>
            </a:r>
            <a:r>
              <a:rPr lang="nl-BE" sz="3200" b="1" dirty="0" err="1">
                <a:solidFill>
                  <a:srgbClr val="58A618"/>
                </a:solidFill>
              </a:rPr>
              <a:t>Gopress</a:t>
            </a:r>
            <a:endParaRPr lang="nl-BE" sz="3200" b="1" dirty="0">
              <a:solidFill>
                <a:srgbClr val="58A618"/>
              </a:solidFill>
              <a:latin typeface="Calibri"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525" y="1511300"/>
            <a:ext cx="7634452" cy="4222083"/>
          </a:xfrm>
          <a:prstGeom prst="rect">
            <a:avLst/>
          </a:prstGeom>
        </p:spPr>
      </p:pic>
      <p:pic>
        <p:nvPicPr>
          <p:cNvPr id="1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721" y="4645148"/>
            <a:ext cx="794179" cy="32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Tree>
    <p:extLst>
      <p:ext uri="{BB962C8B-B14F-4D97-AF65-F5344CB8AC3E}">
        <p14:creationId xmlns:p14="http://schemas.microsoft.com/office/powerpoint/2010/main" val="3920424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1059923" y="1459787"/>
            <a:ext cx="7832557" cy="4030345"/>
          </a:xfrm>
          <a:prstGeom prst="rect">
            <a:avLst/>
          </a:prstGeom>
        </p:spPr>
      </p:pic>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cxnSp>
        <p:nvCxnSpPr>
          <p:cNvPr id="9" name="Rechte verbindingslijn met pijl 8"/>
          <p:cNvCxnSpPr/>
          <p:nvPr/>
        </p:nvCxnSpPr>
        <p:spPr>
          <a:xfrm rot="5400000">
            <a:off x="3569038" y="3330497"/>
            <a:ext cx="287338" cy="288925"/>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10" name="Rechte verbindingslijn met pijl 9"/>
          <p:cNvCxnSpPr/>
          <p:nvPr/>
        </p:nvCxnSpPr>
        <p:spPr>
          <a:xfrm rot="10800000">
            <a:off x="5833790" y="4308728"/>
            <a:ext cx="428625" cy="1587"/>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1" name="Tekstvak 12"/>
          <p:cNvSpPr txBox="1">
            <a:spLocks noChangeArrowheads="1"/>
          </p:cNvSpPr>
          <p:nvPr/>
        </p:nvSpPr>
        <p:spPr bwMode="auto">
          <a:xfrm>
            <a:off x="468312" y="910348"/>
            <a:ext cx="842416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a:buFont typeface="+mj-lt"/>
              <a:buAutoNum type="arabicPeriod" startAt="3"/>
              <a:defRPr/>
            </a:pPr>
            <a:r>
              <a:rPr lang="nl-BE" sz="2400" dirty="0">
                <a:latin typeface="Calibri" pitchFamily="34" charset="0"/>
              </a:rPr>
              <a:t>zoek de gewenste databank en klik erop. </a:t>
            </a:r>
            <a:endParaRPr lang="nl-NL" sz="2400" b="1" dirty="0">
              <a:latin typeface="Calibri" pitchFamily="34" charset="0"/>
            </a:endParaRPr>
          </a:p>
          <a:p>
            <a:pPr marL="457200" indent="-457200">
              <a:buFont typeface="Arial" pitchFamily="34" charset="0"/>
              <a:buChar char="•"/>
              <a:defRPr/>
            </a:pPr>
            <a:endParaRPr lang="nl-BE" sz="2800" dirty="0">
              <a:latin typeface="Calibri" pitchFamily="34" charset="0"/>
            </a:endParaRPr>
          </a:p>
        </p:txBody>
      </p:sp>
      <p:sp>
        <p:nvSpPr>
          <p:cNvPr id="12" name="Rechthoek 11"/>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 kom je bij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64913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489822" y="822188"/>
            <a:ext cx="85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4"/>
            </a:pPr>
            <a:r>
              <a:rPr lang="nl-BE" sz="2000" dirty="0">
                <a:latin typeface="Calibri" pitchFamily="34" charset="0"/>
              </a:rPr>
              <a:t>Registreer </a:t>
            </a:r>
            <a:r>
              <a:rPr lang="nl-BE" sz="2000" b="1" dirty="0">
                <a:latin typeface="Calibri" pitchFamily="34" charset="0"/>
              </a:rPr>
              <a:t>met je PXL-mailadres </a:t>
            </a:r>
            <a:r>
              <a:rPr lang="nl-BE" sz="2000" dirty="0">
                <a:latin typeface="Calibri" pitchFamily="34" charset="0"/>
              </a:rPr>
              <a:t>en kies je wachtwoord. Klik </a:t>
            </a:r>
            <a:r>
              <a:rPr lang="nl-BE" sz="2000" b="1" dirty="0">
                <a:latin typeface="Calibri" pitchFamily="34" charset="0"/>
              </a:rPr>
              <a:t>registreer</a:t>
            </a:r>
            <a:r>
              <a:rPr lang="nl-BE" sz="2000" dirty="0">
                <a:latin typeface="Calibri" pitchFamily="34" charset="0"/>
              </a:rPr>
              <a:t>. Daarna wordt er een mail verstuurd ter bevestiging.</a:t>
            </a:r>
          </a:p>
        </p:txBody>
      </p:sp>
      <p:pic>
        <p:nvPicPr>
          <p:cNvPr id="3" name="Afbeelding 2"/>
          <p:cNvPicPr>
            <a:picLocks noChangeAspect="1"/>
          </p:cNvPicPr>
          <p:nvPr/>
        </p:nvPicPr>
        <p:blipFill rotWithShape="1">
          <a:blip r:embed="rId3"/>
          <a:srcRect t="2612"/>
          <a:stretch/>
        </p:blipFill>
        <p:spPr>
          <a:xfrm>
            <a:off x="668290" y="1717004"/>
            <a:ext cx="3746955" cy="3935636"/>
          </a:xfrm>
          <a:prstGeom prst="rect">
            <a:avLst/>
          </a:prstGeom>
        </p:spPr>
      </p:pic>
      <p:sp>
        <p:nvSpPr>
          <p:cNvPr id="6" name="Afgeronde rechthoek 5"/>
          <p:cNvSpPr/>
          <p:nvPr/>
        </p:nvSpPr>
        <p:spPr>
          <a:xfrm>
            <a:off x="1436915" y="2793930"/>
            <a:ext cx="1921795" cy="2684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pic>
        <p:nvPicPr>
          <p:cNvPr id="9" name="Afbeelding 8"/>
          <p:cNvPicPr>
            <a:picLocks noChangeAspect="1"/>
          </p:cNvPicPr>
          <p:nvPr/>
        </p:nvPicPr>
        <p:blipFill>
          <a:blip r:embed="rId4"/>
          <a:stretch>
            <a:fillRect/>
          </a:stretch>
        </p:blipFill>
        <p:spPr>
          <a:xfrm>
            <a:off x="5148541" y="3004457"/>
            <a:ext cx="3710756" cy="2452633"/>
          </a:xfrm>
          <a:prstGeom prst="rect">
            <a:avLst/>
          </a:prstGeom>
        </p:spPr>
      </p:pic>
      <p:sp>
        <p:nvSpPr>
          <p:cNvPr id="4" name="Rechthoek 3"/>
          <p:cNvSpPr/>
          <p:nvPr/>
        </p:nvSpPr>
        <p:spPr>
          <a:xfrm>
            <a:off x="5397187" y="1623393"/>
            <a:ext cx="3213463" cy="1200329"/>
          </a:xfrm>
          <a:prstGeom prst="rect">
            <a:avLst/>
          </a:prstGeom>
        </p:spPr>
        <p:txBody>
          <a:bodyPr wrap="square">
            <a:spAutoFit/>
          </a:bodyPr>
          <a:lstStyle/>
          <a:p>
            <a:pPr algn="ctr" eaLnBrk="1" hangingPunct="1">
              <a:defRPr/>
            </a:pPr>
            <a:r>
              <a:rPr lang="nl-BE" sz="2400" b="1" i="1" dirty="0">
                <a:solidFill>
                  <a:srgbClr val="FF0000"/>
                </a:solidFill>
              </a:rPr>
              <a:t>LET OP: registeren </a:t>
            </a:r>
            <a:r>
              <a:rPr lang="nl-BE" sz="2400" b="1" i="1" u="sng" dirty="0">
                <a:solidFill>
                  <a:srgbClr val="FF0000"/>
                </a:solidFill>
              </a:rPr>
              <a:t>moet</a:t>
            </a:r>
            <a:r>
              <a:rPr lang="nl-BE" sz="2400" b="1" i="1" dirty="0">
                <a:solidFill>
                  <a:srgbClr val="FF0000"/>
                </a:solidFill>
              </a:rPr>
              <a:t> gebeuren op de </a:t>
            </a:r>
            <a:br>
              <a:rPr lang="nl-BE" sz="2400" b="1" i="1" dirty="0">
                <a:solidFill>
                  <a:srgbClr val="FF0000"/>
                </a:solidFill>
              </a:rPr>
            </a:br>
            <a:r>
              <a:rPr lang="nl-BE" sz="2400" b="1" i="1" dirty="0">
                <a:solidFill>
                  <a:srgbClr val="FF0000"/>
                </a:solidFill>
              </a:rPr>
              <a:t>PXL-campus!</a:t>
            </a:r>
          </a:p>
        </p:txBody>
      </p:sp>
      <p:sp>
        <p:nvSpPr>
          <p:cNvPr id="10" name="Rechthoek 9"/>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Registreren bij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372854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01110" y="829828"/>
            <a:ext cx="8358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5"/>
            </a:pPr>
            <a:r>
              <a:rPr lang="nl-BE" sz="2000" dirty="0">
                <a:latin typeface="Calibri" pitchFamily="34" charset="0"/>
              </a:rPr>
              <a:t>Ga naar je mailbox en open de mail van </a:t>
            </a:r>
            <a:r>
              <a:rPr lang="nl-BE" sz="2000" dirty="0" err="1">
                <a:latin typeface="Calibri" pitchFamily="34" charset="0"/>
              </a:rPr>
              <a:t>Gopress</a:t>
            </a:r>
            <a:r>
              <a:rPr lang="nl-BE" sz="2000" dirty="0">
                <a:latin typeface="Calibri" pitchFamily="34" charset="0"/>
              </a:rPr>
              <a:t>. Klik op de link. De registratie is nu voltooid. Klik op ‘GEBRUIK’. </a:t>
            </a:r>
          </a:p>
        </p:txBody>
      </p:sp>
      <p:pic>
        <p:nvPicPr>
          <p:cNvPr id="4" name="Afbeelding 3"/>
          <p:cNvPicPr>
            <a:picLocks noChangeAspect="1"/>
          </p:cNvPicPr>
          <p:nvPr/>
        </p:nvPicPr>
        <p:blipFill>
          <a:blip r:embed="rId3"/>
          <a:stretch>
            <a:fillRect/>
          </a:stretch>
        </p:blipFill>
        <p:spPr>
          <a:xfrm>
            <a:off x="395549" y="1660825"/>
            <a:ext cx="5090851" cy="2968978"/>
          </a:xfrm>
          <a:prstGeom prst="rect">
            <a:avLst/>
          </a:prstGeom>
        </p:spPr>
      </p:pic>
      <p:cxnSp>
        <p:nvCxnSpPr>
          <p:cNvPr id="9" name="Rechte verbindingslijn met pijl 8"/>
          <p:cNvCxnSpPr/>
          <p:nvPr/>
        </p:nvCxnSpPr>
        <p:spPr>
          <a:xfrm>
            <a:off x="138690" y="3131892"/>
            <a:ext cx="822960"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0" name="Afbeelding 9"/>
          <p:cNvPicPr>
            <a:picLocks noChangeAspect="1"/>
          </p:cNvPicPr>
          <p:nvPr/>
        </p:nvPicPr>
        <p:blipFill>
          <a:blip r:embed="rId4"/>
          <a:stretch>
            <a:fillRect/>
          </a:stretch>
        </p:blipFill>
        <p:spPr>
          <a:xfrm>
            <a:off x="4807130" y="2657244"/>
            <a:ext cx="3932465" cy="2934339"/>
          </a:xfrm>
          <a:prstGeom prst="rect">
            <a:avLst/>
          </a:prstGeom>
        </p:spPr>
      </p:pic>
      <p:cxnSp>
        <p:nvCxnSpPr>
          <p:cNvPr id="11" name="Rechte verbindingslijn met pijl 10"/>
          <p:cNvCxnSpPr/>
          <p:nvPr/>
        </p:nvCxnSpPr>
        <p:spPr>
          <a:xfrm>
            <a:off x="4928959" y="5277358"/>
            <a:ext cx="822960"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Rechthoek 11"/>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Registreren bij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1254430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sp>
        <p:nvSpPr>
          <p:cNvPr id="7" name="Tekstvak 13"/>
          <p:cNvSpPr txBox="1">
            <a:spLocks noChangeArrowheads="1"/>
          </p:cNvSpPr>
          <p:nvPr/>
        </p:nvSpPr>
        <p:spPr bwMode="auto">
          <a:xfrm>
            <a:off x="534293" y="809476"/>
            <a:ext cx="40234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6"/>
            </a:pPr>
            <a:r>
              <a:rPr lang="nl-BE" sz="2000" dirty="0">
                <a:latin typeface="Calibri" pitchFamily="34" charset="0"/>
              </a:rPr>
              <a:t>Meld je aan met je inloggegevens.</a:t>
            </a:r>
          </a:p>
        </p:txBody>
      </p:sp>
      <p:pic>
        <p:nvPicPr>
          <p:cNvPr id="3" name="Afbeelding 2"/>
          <p:cNvPicPr>
            <a:picLocks noChangeAspect="1"/>
          </p:cNvPicPr>
          <p:nvPr/>
        </p:nvPicPr>
        <p:blipFill>
          <a:blip r:embed="rId3"/>
          <a:stretch>
            <a:fillRect/>
          </a:stretch>
        </p:blipFill>
        <p:spPr>
          <a:xfrm>
            <a:off x="4623676" y="267248"/>
            <a:ext cx="4334784" cy="5286322"/>
          </a:xfrm>
          <a:prstGeom prst="rect">
            <a:avLst/>
          </a:prstGeom>
        </p:spPr>
      </p:pic>
      <p:sp>
        <p:nvSpPr>
          <p:cNvPr id="12" name="Afgeronde rechthoek 11"/>
          <p:cNvSpPr/>
          <p:nvPr/>
        </p:nvSpPr>
        <p:spPr>
          <a:xfrm>
            <a:off x="5718870" y="2351855"/>
            <a:ext cx="2220686" cy="30171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6" name="Rechthoek 5"/>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Aanmelden bij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302783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txBox="1">
            <a:spLocks/>
          </p:cNvSpPr>
          <p:nvPr/>
        </p:nvSpPr>
        <p:spPr bwMode="auto">
          <a:xfrm>
            <a:off x="1151616" y="5948409"/>
            <a:ext cx="4334784" cy="49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fontAlgn="base">
              <a:spcBef>
                <a:spcPct val="0"/>
              </a:spcBef>
              <a:spcAft>
                <a:spcPct val="0"/>
              </a:spcAft>
              <a:defRPr sz="4400" b="1" kern="1200">
                <a:solidFill>
                  <a:srgbClr val="58A618"/>
                </a:solidFill>
                <a:latin typeface="+mj-lt"/>
                <a:ea typeface="+mj-ea"/>
                <a:cs typeface="+mj-cs"/>
              </a:defRPr>
            </a:lvl1pPr>
            <a:lvl2pPr algn="ctr" defTabSz="457200" rtl="0" fontAlgn="base">
              <a:spcBef>
                <a:spcPct val="0"/>
              </a:spcBef>
              <a:spcAft>
                <a:spcPct val="0"/>
              </a:spcAft>
              <a:defRPr sz="4400" b="1">
                <a:solidFill>
                  <a:srgbClr val="58A618"/>
                </a:solidFill>
                <a:latin typeface="Calibri" pitchFamily="34" charset="0"/>
              </a:defRPr>
            </a:lvl2pPr>
            <a:lvl3pPr algn="ctr" defTabSz="457200" rtl="0" fontAlgn="base">
              <a:spcBef>
                <a:spcPct val="0"/>
              </a:spcBef>
              <a:spcAft>
                <a:spcPct val="0"/>
              </a:spcAft>
              <a:defRPr sz="4400" b="1">
                <a:solidFill>
                  <a:srgbClr val="58A618"/>
                </a:solidFill>
                <a:latin typeface="Calibri" pitchFamily="34" charset="0"/>
              </a:defRPr>
            </a:lvl3pPr>
            <a:lvl4pPr algn="ctr" defTabSz="457200" rtl="0" fontAlgn="base">
              <a:spcBef>
                <a:spcPct val="0"/>
              </a:spcBef>
              <a:spcAft>
                <a:spcPct val="0"/>
              </a:spcAft>
              <a:defRPr sz="4400" b="1">
                <a:solidFill>
                  <a:srgbClr val="58A618"/>
                </a:solidFill>
                <a:latin typeface="Calibri" pitchFamily="34" charset="0"/>
              </a:defRPr>
            </a:lvl4pPr>
            <a:lvl5pPr algn="ctr" defTabSz="457200" rtl="0" fontAlgn="base">
              <a:spcBef>
                <a:spcPct val="0"/>
              </a:spcBef>
              <a:spcAft>
                <a:spcPct val="0"/>
              </a:spcAft>
              <a:defRPr sz="4400" b="1">
                <a:solidFill>
                  <a:srgbClr val="58A618"/>
                </a:solidFill>
                <a:latin typeface="Calibri" pitchFamily="34" charset="0"/>
              </a:defRPr>
            </a:lvl5pPr>
            <a:lvl6pPr marL="457200" algn="ctr" defTabSz="457200" rtl="0" fontAlgn="base">
              <a:spcBef>
                <a:spcPct val="0"/>
              </a:spcBef>
              <a:spcAft>
                <a:spcPct val="0"/>
              </a:spcAft>
              <a:defRPr sz="4400" b="1">
                <a:solidFill>
                  <a:srgbClr val="58A618"/>
                </a:solidFill>
                <a:latin typeface="Calibri" pitchFamily="34" charset="0"/>
              </a:defRPr>
            </a:lvl6pPr>
            <a:lvl7pPr marL="914400" algn="ctr" defTabSz="457200" rtl="0" fontAlgn="base">
              <a:spcBef>
                <a:spcPct val="0"/>
              </a:spcBef>
              <a:spcAft>
                <a:spcPct val="0"/>
              </a:spcAft>
              <a:defRPr sz="4400" b="1">
                <a:solidFill>
                  <a:srgbClr val="58A618"/>
                </a:solidFill>
                <a:latin typeface="Calibri" pitchFamily="34" charset="0"/>
              </a:defRPr>
            </a:lvl7pPr>
            <a:lvl8pPr marL="1371600" algn="ctr" defTabSz="457200" rtl="0" fontAlgn="base">
              <a:spcBef>
                <a:spcPct val="0"/>
              </a:spcBef>
              <a:spcAft>
                <a:spcPct val="0"/>
              </a:spcAft>
              <a:defRPr sz="4400" b="1">
                <a:solidFill>
                  <a:srgbClr val="58A618"/>
                </a:solidFill>
                <a:latin typeface="Calibri" pitchFamily="34" charset="0"/>
              </a:defRPr>
            </a:lvl8pPr>
            <a:lvl9pPr marL="1828800" algn="ctr" defTabSz="457200" rtl="0" fontAlgn="base">
              <a:spcBef>
                <a:spcPct val="0"/>
              </a:spcBef>
              <a:spcAft>
                <a:spcPct val="0"/>
              </a:spcAft>
              <a:defRPr sz="4400" b="1">
                <a:solidFill>
                  <a:srgbClr val="58A618"/>
                </a:solidFill>
                <a:latin typeface="Calibri" pitchFamily="34" charset="0"/>
              </a:defRPr>
            </a:lvl9pPr>
          </a:lstStyle>
          <a:p>
            <a:pPr algn="l"/>
            <a:r>
              <a:rPr lang="nl-NL" sz="2800" dirty="0"/>
              <a:t>-  </a:t>
            </a:r>
            <a:r>
              <a:rPr lang="nl-NL" sz="2800" dirty="0" err="1"/>
              <a:t>Gopress</a:t>
            </a:r>
            <a:endParaRPr lang="nl-BE" sz="3600" dirty="0"/>
          </a:p>
        </p:txBody>
      </p:sp>
      <p:pic>
        <p:nvPicPr>
          <p:cNvPr id="2" name="Afbeelding 1"/>
          <p:cNvPicPr>
            <a:picLocks noChangeAspect="1"/>
          </p:cNvPicPr>
          <p:nvPr/>
        </p:nvPicPr>
        <p:blipFill>
          <a:blip r:embed="rId3"/>
          <a:stretch>
            <a:fillRect/>
          </a:stretch>
        </p:blipFill>
        <p:spPr>
          <a:xfrm>
            <a:off x="3739794" y="559635"/>
            <a:ext cx="5404206" cy="4970958"/>
          </a:xfrm>
          <a:prstGeom prst="rect">
            <a:avLst/>
          </a:prstGeom>
        </p:spPr>
      </p:pic>
      <p:sp>
        <p:nvSpPr>
          <p:cNvPr id="7" name="Tekstvak 13"/>
          <p:cNvSpPr txBox="1">
            <a:spLocks noChangeArrowheads="1"/>
          </p:cNvSpPr>
          <p:nvPr/>
        </p:nvSpPr>
        <p:spPr bwMode="auto">
          <a:xfrm>
            <a:off x="114405" y="1018088"/>
            <a:ext cx="367066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514350" indent="-514350" eaLnBrk="1" hangingPunct="1">
              <a:buFont typeface="+mj-lt"/>
              <a:buAutoNum type="arabicPeriod" startAt="7"/>
            </a:pPr>
            <a:r>
              <a:rPr lang="nl-BE" sz="2000" dirty="0">
                <a:latin typeface="Calibri" pitchFamily="34" charset="0"/>
              </a:rPr>
              <a:t>Je bent nu aangemeld en ziet het volgende scherm voor je. </a:t>
            </a:r>
          </a:p>
          <a:p>
            <a:pPr marL="534988" lvl="1" indent="0" eaLnBrk="1" hangingPunct="1"/>
            <a:r>
              <a:rPr lang="nl-BE" sz="2000" dirty="0">
                <a:latin typeface="Calibri" pitchFamily="34" charset="0"/>
              </a:rPr>
              <a:t>Het bovenste luik dient om je zoekterm in te geven, onderaan kies je de gewenste bronnen. Bekijk ook de volgende slides voor meer tips.</a:t>
            </a:r>
          </a:p>
        </p:txBody>
      </p:sp>
      <p:sp>
        <p:nvSpPr>
          <p:cNvPr id="9" name="Afgeronde rechthoek 8"/>
          <p:cNvSpPr/>
          <p:nvPr/>
        </p:nvSpPr>
        <p:spPr>
          <a:xfrm>
            <a:off x="4680397" y="852023"/>
            <a:ext cx="3506948" cy="16543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10" name="Afgeronde rechthoek 9"/>
          <p:cNvSpPr/>
          <p:nvPr/>
        </p:nvSpPr>
        <p:spPr>
          <a:xfrm>
            <a:off x="4741723" y="2506324"/>
            <a:ext cx="3445622" cy="3024270"/>
          </a:xfrm>
          <a:prstGeom prst="roundRect">
            <a:avLst>
              <a:gd name="adj" fmla="val 46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11" name="Rechthoek 10"/>
          <p:cNvSpPr>
            <a:spLocks noChangeArrowheads="1"/>
          </p:cNvSpPr>
          <p:nvPr/>
        </p:nvSpPr>
        <p:spPr bwMode="auto">
          <a:xfrm>
            <a:off x="468313" y="267248"/>
            <a:ext cx="84241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nl-BE" sz="3200" b="1" dirty="0">
                <a:solidFill>
                  <a:srgbClr val="58A618"/>
                </a:solidFill>
              </a:rPr>
              <a:t>Zoeken in </a:t>
            </a:r>
            <a:r>
              <a:rPr lang="nl-BE" sz="3200" b="1" dirty="0" err="1">
                <a:solidFill>
                  <a:srgbClr val="58A618"/>
                </a:solidFill>
              </a:rPr>
              <a:t>Gopress</a:t>
            </a:r>
            <a:endParaRPr lang="nl-BE" sz="3200" b="1" dirty="0">
              <a:solidFill>
                <a:srgbClr val="58A618"/>
              </a:solidFill>
              <a:latin typeface="Calibri" pitchFamily="34" charset="0"/>
            </a:endParaRPr>
          </a:p>
        </p:txBody>
      </p:sp>
    </p:spTree>
    <p:extLst>
      <p:ext uri="{BB962C8B-B14F-4D97-AF65-F5344CB8AC3E}">
        <p14:creationId xmlns:p14="http://schemas.microsoft.com/office/powerpoint/2010/main" val="3550586101"/>
      </p:ext>
    </p:extLst>
  </p:cSld>
  <p:clrMapOvr>
    <a:masterClrMapping/>
  </p:clrMapOvr>
</p:sld>
</file>

<file path=ppt/theme/theme1.xml><?xml version="1.0" encoding="utf-8"?>
<a:theme xmlns:a="http://schemas.openxmlformats.org/drawingml/2006/main" name="Presentatie">
  <a:themeElements>
    <a:clrScheme name="PXL-stijl">
      <a:dk1>
        <a:sysClr val="windowText" lastClr="000000"/>
      </a:dk1>
      <a:lt1>
        <a:sysClr val="window" lastClr="FFFFFF"/>
      </a:lt1>
      <a:dk2>
        <a:srgbClr val="494429"/>
      </a:dk2>
      <a:lt2>
        <a:srgbClr val="EEECE1"/>
      </a:lt2>
      <a:accent1>
        <a:srgbClr val="4F81BD"/>
      </a:accent1>
      <a:accent2>
        <a:srgbClr val="C0504D"/>
      </a:accent2>
      <a:accent3>
        <a:srgbClr val="9BBB59"/>
      </a:accent3>
      <a:accent4>
        <a:srgbClr val="8064A2"/>
      </a:accent4>
      <a:accent5>
        <a:srgbClr val="4BACC6"/>
      </a:accent5>
      <a:accent6>
        <a:srgbClr val="F79646"/>
      </a:accent6>
      <a:hlink>
        <a:srgbClr val="58A618"/>
      </a:hlink>
      <a:folHlink>
        <a:srgbClr val="58A618"/>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Presentatie</Template>
  <TotalTime>2776</TotalTime>
  <Words>778</Words>
  <Application>Microsoft Office PowerPoint</Application>
  <PresentationFormat>Diavoorstelling (4:3)</PresentationFormat>
  <Paragraphs>109</Paragraphs>
  <Slides>22</Slides>
  <Notes>20</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22</vt:i4>
      </vt:variant>
    </vt:vector>
  </HeadingPairs>
  <TitlesOfParts>
    <vt:vector size="25" baseType="lpstr">
      <vt:lpstr>Arial</vt:lpstr>
      <vt:lpstr>Calibri</vt:lpstr>
      <vt:lpstr>Presentatie</vt:lpstr>
      <vt:lpstr>Wegwijs in Gopress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PHL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Evy Schröter;Sarina Wijnen</dc:creator>
  <cp:lastModifiedBy>Isabelle Godfrind</cp:lastModifiedBy>
  <cp:revision>369</cp:revision>
  <dcterms:created xsi:type="dcterms:W3CDTF">2013-03-26T10:10:44Z</dcterms:created>
  <dcterms:modified xsi:type="dcterms:W3CDTF">2018-10-04T07:53:17Z</dcterms:modified>
</cp:coreProperties>
</file>